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712" r:id="rId2"/>
    <p:sldId id="725" r:id="rId3"/>
    <p:sldId id="726" r:id="rId4"/>
    <p:sldId id="727" r:id="rId5"/>
    <p:sldId id="728" r:id="rId6"/>
    <p:sldId id="729" r:id="rId7"/>
    <p:sldId id="730" r:id="rId8"/>
    <p:sldId id="731" r:id="rId9"/>
    <p:sldId id="732" r:id="rId10"/>
    <p:sldId id="733" r:id="rId11"/>
    <p:sldId id="735" r:id="rId12"/>
    <p:sldId id="734" r:id="rId13"/>
    <p:sldId id="736" r:id="rId14"/>
    <p:sldId id="737" r:id="rId15"/>
    <p:sldId id="738" r:id="rId16"/>
    <p:sldId id="739" r:id="rId17"/>
    <p:sldId id="740" r:id="rId18"/>
    <p:sldId id="741" r:id="rId19"/>
    <p:sldId id="744" r:id="rId20"/>
    <p:sldId id="745" r:id="rId21"/>
    <p:sldId id="746" r:id="rId22"/>
    <p:sldId id="747" r:id="rId23"/>
    <p:sldId id="748" r:id="rId24"/>
    <p:sldId id="749" r:id="rId25"/>
    <p:sldId id="750" r:id="rId26"/>
    <p:sldId id="751" r:id="rId27"/>
    <p:sldId id="752" r:id="rId28"/>
    <p:sldId id="753" r:id="rId29"/>
    <p:sldId id="754" r:id="rId30"/>
    <p:sldId id="755" r:id="rId31"/>
    <p:sldId id="648" r:id="rId32"/>
  </p:sldIdLst>
  <p:sldSz cx="9144000" cy="6858000" type="screen4x3"/>
  <p:notesSz cx="10234613" cy="7104063"/>
  <p:embeddedFontLst>
    <p:embeddedFont>
      <p:font typeface="KoPub돋움체 Medium" panose="02020603020101020101" pitchFamily="18" charset="-127"/>
      <p:regular r:id="rId35"/>
    </p:embeddedFont>
    <p:embeddedFont>
      <p:font typeface="HY울릉도M" panose="020B0600000101010101" charset="-127"/>
      <p:regular r:id="rId36"/>
    </p:embeddedFont>
    <p:embeddedFont>
      <p:font typeface="맑은 고딕" panose="020B0503020000020004" pitchFamily="50" charset="-127"/>
      <p:regular r:id="rId37"/>
      <p:bold r:id="rId38"/>
    </p:embeddedFont>
    <p:embeddedFont>
      <p:font typeface="함초롬돋움" panose="020B0604000101010101" pitchFamily="50" charset="-127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KoPub돋움체 Bold" panose="02020603020101020101" pitchFamily="18" charset="-127"/>
      <p:regular r:id="rId45"/>
    </p:embeddedFont>
    <p:embeddedFont>
      <p:font typeface="나눔고딕" panose="020D0604000000000000" pitchFamily="50" charset="-127"/>
      <p:regular r:id="rId46"/>
      <p:bold r:id="rId47"/>
    </p:embeddedFont>
    <p:embeddedFont>
      <p:font typeface="중간안상수체" panose="020B0600000101010101" charset="-127"/>
      <p:regular r:id="rId48"/>
    </p:embeddedFont>
    <p:embeddedFont>
      <p:font typeface="HY중고딕" panose="02030600000101010101" pitchFamily="18" charset="-127"/>
      <p:regular r:id="rId49"/>
    </p:embeddedFont>
    <p:embeddedFont>
      <p:font typeface="나눔고딕 ExtraBold" panose="020B0600000101010101" charset="-127"/>
      <p:bold r:id="rId50"/>
    </p:embeddedFont>
    <p:embeddedFont>
      <p:font typeface="HY동녘M" panose="020B0600000101010101" charset="-127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HY헤드라인M" panose="02030600000101010101" pitchFamily="18" charset="-127"/>
      <p:regular r:id="rId5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375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867" userDrawn="1">
          <p15:clr>
            <a:srgbClr val="A4A3A4"/>
          </p15:clr>
        </p15:guide>
        <p15:guide id="6" orient="horz" pos="368" userDrawn="1">
          <p15:clr>
            <a:srgbClr val="A4A3A4"/>
          </p15:clr>
        </p15:guide>
        <p15:guide id="7" orient="horz" pos="709" userDrawn="1">
          <p15:clr>
            <a:srgbClr val="A4A3A4"/>
          </p15:clr>
        </p15:guide>
        <p15:guide id="8" orient="horz" pos="3700">
          <p15:clr>
            <a:srgbClr val="A4A3A4"/>
          </p15:clr>
        </p15:guide>
        <p15:guide id="9" orient="horz" pos="3609">
          <p15:clr>
            <a:srgbClr val="A4A3A4"/>
          </p15:clr>
        </p15:guide>
        <p15:guide id="10" orient="horz" pos="956">
          <p15:clr>
            <a:srgbClr val="A4A3A4"/>
          </p15:clr>
        </p15:guide>
        <p15:guide id="11" orient="horz" pos="2653">
          <p15:clr>
            <a:srgbClr val="A4A3A4"/>
          </p15:clr>
        </p15:guide>
        <p15:guide id="12" orient="horz" pos="1975">
          <p15:clr>
            <a:srgbClr val="A4A3A4"/>
          </p15:clr>
        </p15:guide>
        <p15:guide id="13" orient="horz" pos="2503">
          <p15:clr>
            <a:srgbClr val="A4A3A4"/>
          </p15:clr>
        </p15:guide>
        <p15:guide id="14" pos="2201">
          <p15:clr>
            <a:srgbClr val="A4A3A4"/>
          </p15:clr>
        </p15:guide>
        <p15:guide id="15" pos="1381">
          <p15:clr>
            <a:srgbClr val="A4A3A4"/>
          </p15:clr>
        </p15:guide>
        <p15:guide id="16" pos="3725">
          <p15:clr>
            <a:srgbClr val="A4A3A4"/>
          </p15:clr>
        </p15:guide>
        <p15:guide id="17" pos="2933">
          <p15:clr>
            <a:srgbClr val="A4A3A4"/>
          </p15:clr>
        </p15:guide>
        <p15:guide id="18" pos="4667">
          <p15:clr>
            <a:srgbClr val="A4A3A4"/>
          </p15:clr>
        </p15:guide>
        <p15:guide id="19" pos="5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  <p15:guide id="3" orient="horz" pos="2238">
          <p15:clr>
            <a:srgbClr val="A4A3A4"/>
          </p15:clr>
        </p15:guide>
        <p15:guide id="4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2521"/>
    <a:srgbClr val="AAAA16"/>
    <a:srgbClr val="A54C0F"/>
    <a:srgbClr val="006600"/>
    <a:srgbClr val="000000"/>
    <a:srgbClr val="FF0066"/>
    <a:srgbClr val="FF00FF"/>
    <a:srgbClr val="CB940E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0282" autoAdjust="0"/>
  </p:normalViewPr>
  <p:slideViewPr>
    <p:cSldViewPr snapToGrid="0" showGuides="1">
      <p:cViewPr varScale="1">
        <p:scale>
          <a:sx n="104" d="100"/>
          <a:sy n="104" d="100"/>
        </p:scale>
        <p:origin x="1446" y="102"/>
      </p:cViewPr>
      <p:guideLst>
        <p:guide pos="5375"/>
        <p:guide pos="385"/>
        <p:guide orient="horz" pos="3952"/>
        <p:guide orient="horz" pos="867"/>
        <p:guide orient="horz" pos="368"/>
        <p:guide orient="horz" pos="709"/>
        <p:guide orient="horz" pos="3700"/>
        <p:guide orient="horz" pos="3609"/>
        <p:guide orient="horz" pos="956"/>
        <p:guide orient="horz" pos="2653"/>
        <p:guide orient="horz" pos="1975"/>
        <p:guide orient="horz" pos="2503"/>
        <p:guide pos="2201"/>
        <p:guide pos="1381"/>
        <p:guide pos="3725"/>
        <p:guide pos="2933"/>
        <p:guide pos="4667"/>
        <p:guide pos="5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2064"/>
    </p:cViewPr>
  </p:sorterViewPr>
  <p:notesViewPr>
    <p:cSldViewPr snapToGrid="0" showGuides="1">
      <p:cViewPr varScale="1">
        <p:scale>
          <a:sx n="110" d="100"/>
          <a:sy n="110" d="100"/>
        </p:scale>
        <p:origin x="-342" y="-78"/>
      </p:cViewPr>
      <p:guideLst>
        <p:guide orient="horz" pos="2141"/>
        <p:guide pos="3127"/>
        <p:guide orient="horz" pos="2238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436114" cy="355602"/>
          </a:xfrm>
          <a:prstGeom prst="rect">
            <a:avLst/>
          </a:prstGeom>
        </p:spPr>
        <p:txBody>
          <a:bodyPr vert="horz" lIns="94785" tIns="47394" rIns="94785" bIns="4739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796115" y="3"/>
            <a:ext cx="4436114" cy="355602"/>
          </a:xfrm>
          <a:prstGeom prst="rect">
            <a:avLst/>
          </a:prstGeom>
        </p:spPr>
        <p:txBody>
          <a:bodyPr vert="horz" lIns="94785" tIns="47394" rIns="94785" bIns="47394" rtlCol="0"/>
          <a:lstStyle>
            <a:lvl1pPr algn="r">
              <a:defRPr sz="1200"/>
            </a:lvl1pPr>
          </a:lstStyle>
          <a:p>
            <a:fld id="{750401D5-2625-4BA3-B2D9-7B4EC09D4103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6747327"/>
            <a:ext cx="4436114" cy="355601"/>
          </a:xfrm>
          <a:prstGeom prst="rect">
            <a:avLst/>
          </a:prstGeom>
        </p:spPr>
        <p:txBody>
          <a:bodyPr vert="horz" lIns="94785" tIns="47394" rIns="94785" bIns="4739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796115" y="6747327"/>
            <a:ext cx="4436114" cy="355601"/>
          </a:xfrm>
          <a:prstGeom prst="rect">
            <a:avLst/>
          </a:prstGeom>
        </p:spPr>
        <p:txBody>
          <a:bodyPr vert="horz" lIns="94785" tIns="47394" rIns="94785" bIns="47394" rtlCol="0" anchor="b"/>
          <a:lstStyle>
            <a:lvl1pPr algn="r">
              <a:defRPr sz="1200"/>
            </a:lvl1pPr>
          </a:lstStyle>
          <a:p>
            <a:fld id="{F31B2711-E6EB-444D-B0DA-38A9EC88E0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6971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435600" cy="355037"/>
          </a:xfrm>
          <a:prstGeom prst="rect">
            <a:avLst/>
          </a:prstGeom>
        </p:spPr>
        <p:txBody>
          <a:bodyPr vert="horz" lIns="94785" tIns="47394" rIns="94785" bIns="4739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377" y="3"/>
            <a:ext cx="4435600" cy="355037"/>
          </a:xfrm>
          <a:prstGeom prst="rect">
            <a:avLst/>
          </a:prstGeom>
        </p:spPr>
        <p:txBody>
          <a:bodyPr vert="horz" lIns="94785" tIns="47394" rIns="94785" bIns="47394" rtlCol="0"/>
          <a:lstStyle>
            <a:lvl1pPr algn="r">
              <a:defRPr sz="1200"/>
            </a:lvl1pPr>
          </a:lstStyle>
          <a:p>
            <a:fld id="{B19EDD98-F9EC-4F31-B281-48F7FA8B8C96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5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5" tIns="47394" rIns="94785" bIns="4739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2974" y="3374516"/>
            <a:ext cx="8188673" cy="3196995"/>
          </a:xfrm>
          <a:prstGeom prst="rect">
            <a:avLst/>
          </a:prstGeom>
        </p:spPr>
        <p:txBody>
          <a:bodyPr vert="horz" lIns="94785" tIns="47394" rIns="94785" bIns="4739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747369"/>
            <a:ext cx="4435600" cy="355037"/>
          </a:xfrm>
          <a:prstGeom prst="rect">
            <a:avLst/>
          </a:prstGeom>
        </p:spPr>
        <p:txBody>
          <a:bodyPr vert="horz" lIns="94785" tIns="47394" rIns="94785" bIns="4739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377" y="6747369"/>
            <a:ext cx="4435600" cy="355037"/>
          </a:xfrm>
          <a:prstGeom prst="rect">
            <a:avLst/>
          </a:prstGeom>
        </p:spPr>
        <p:txBody>
          <a:bodyPr vert="horz" lIns="94785" tIns="47394" rIns="94785" bIns="47394" rtlCol="0" anchor="b"/>
          <a:lstStyle>
            <a:lvl1pPr algn="r">
              <a:defRPr sz="1200"/>
            </a:lvl1pPr>
          </a:lstStyle>
          <a:p>
            <a:fld id="{12A85232-98A8-49DB-9508-457E4D9C6A2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08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36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4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32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슬라이드 번호 개체 틀 5">
            <a:extLst>
              <a:ext uri="{FF2B5EF4-FFF2-40B4-BE49-F238E27FC236}">
                <a16:creationId xmlns:a16="http://schemas.microsoft.com/office/drawing/2014/main" id="{0D3EBD34-134A-4A8D-A311-DFD58382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CC83C-23DD-49C4-86B7-8E743396111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텍스트 개체 틀 18">
            <a:extLst>
              <a:ext uri="{FF2B5EF4-FFF2-40B4-BE49-F238E27FC236}">
                <a16:creationId xmlns:a16="http://schemas.microsoft.com/office/drawing/2014/main" id="{8C943D25-7DF0-4A8B-BDDF-F300DA10F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123" y="6403974"/>
            <a:ext cx="8307692" cy="254000"/>
          </a:xfrm>
        </p:spPr>
        <p:txBody>
          <a:bodyPr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1pPr>
            <a:lvl2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2pPr>
            <a:lvl3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3pPr>
            <a:lvl4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4pPr>
            <a:lvl5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1FC788D-1D6D-4A53-85DB-2E5F8E95E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52"/>
            <a:ext cx="9144000" cy="1469136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92845DD-DFC9-46F5-9DFE-17B74166EB26}"/>
              </a:ext>
            </a:extLst>
          </p:cNvPr>
          <p:cNvGrpSpPr/>
          <p:nvPr userDrawn="1"/>
        </p:nvGrpSpPr>
        <p:grpSpPr>
          <a:xfrm>
            <a:off x="0" y="0"/>
            <a:ext cx="9144000" cy="1189419"/>
            <a:chOff x="0" y="0"/>
            <a:chExt cx="9906000" cy="1189419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EE15AC5-3F4C-40CD-9878-D12D7B6A6D09}"/>
                </a:ext>
              </a:extLst>
            </p:cNvPr>
            <p:cNvSpPr/>
            <p:nvPr userDrawn="1"/>
          </p:nvSpPr>
          <p:spPr>
            <a:xfrm>
              <a:off x="0" y="0"/>
              <a:ext cx="9906000" cy="11894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F1BE557-1F96-45D8-8FD6-B87CB6F6753C}"/>
                </a:ext>
              </a:extLst>
            </p:cNvPr>
            <p:cNvGrpSpPr/>
            <p:nvPr userDrawn="1"/>
          </p:nvGrpSpPr>
          <p:grpSpPr>
            <a:xfrm>
              <a:off x="0" y="0"/>
              <a:ext cx="9906000" cy="1065689"/>
              <a:chOff x="0" y="0"/>
              <a:chExt cx="9906000" cy="1065689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80D8C929-88E3-42A7-B19F-96C8D30CA46C}"/>
                  </a:ext>
                </a:extLst>
              </p:cNvPr>
              <p:cNvGrpSpPr/>
              <p:nvPr userDrawn="1"/>
            </p:nvGrpSpPr>
            <p:grpSpPr>
              <a:xfrm>
                <a:off x="148885" y="2073"/>
                <a:ext cx="1060618" cy="1063616"/>
                <a:chOff x="148885" y="2073"/>
                <a:chExt cx="1060618" cy="1063616"/>
              </a:xfrm>
            </p:grpSpPr>
            <p:sp>
              <p:nvSpPr>
                <p:cNvPr id="15" name="사각형: 둥근 모서리 14">
                  <a:extLst>
                    <a:ext uri="{FF2B5EF4-FFF2-40B4-BE49-F238E27FC236}">
                      <a16:creationId xmlns:a16="http://schemas.microsoft.com/office/drawing/2014/main" id="{2D35712B-72FF-46CD-85C0-37F164AE1A7D}"/>
                    </a:ext>
                  </a:extLst>
                </p:cNvPr>
                <p:cNvSpPr/>
                <p:nvPr userDrawn="1"/>
              </p:nvSpPr>
              <p:spPr>
                <a:xfrm>
                  <a:off x="270030" y="670512"/>
                  <a:ext cx="790420" cy="1554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68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lvl="0" algn="ctr"/>
                  <a:r>
                    <a:rPr lang="en-US" altLang="ko-KR" sz="1100" b="1" spc="0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Step 1</a:t>
                  </a:r>
                  <a:endParaRPr lang="ko-KR" altLang="en-US" sz="1100" b="1" spc="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9206D8-CEF4-422A-A972-2F6C0BC027C0}"/>
                    </a:ext>
                  </a:extLst>
                </p:cNvPr>
                <p:cNvSpPr txBox="1"/>
                <p:nvPr userDrawn="1"/>
              </p:nvSpPr>
              <p:spPr>
                <a:xfrm>
                  <a:off x="167930" y="327375"/>
                  <a:ext cx="1041573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왜 해야 하는가</a:t>
                  </a:r>
                </a:p>
              </p:txBody>
            </p:sp>
            <p:sp>
              <p:nvSpPr>
                <p:cNvPr id="17" name="사각형: 둥근 모서리 16">
                  <a:extLst>
                    <a:ext uri="{FF2B5EF4-FFF2-40B4-BE49-F238E27FC236}">
                      <a16:creationId xmlns:a16="http://schemas.microsoft.com/office/drawing/2014/main" id="{937FD907-DE35-4173-BDA5-97862CAC6E12}"/>
                    </a:ext>
                  </a:extLst>
                </p:cNvPr>
                <p:cNvSpPr/>
                <p:nvPr userDrawn="1"/>
              </p:nvSpPr>
              <p:spPr>
                <a:xfrm>
                  <a:off x="270030" y="762514"/>
                  <a:ext cx="790420" cy="1554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49E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lvl="0" algn="ctr"/>
                  <a:r>
                    <a:rPr lang="en-US" altLang="ko-KR" sz="1100" b="1" spc="0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Step 2</a:t>
                  </a:r>
                  <a:endParaRPr lang="ko-KR" altLang="en-US" sz="1100" b="1" spc="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655634-C257-48A3-BC92-0DDCD1D623CC}"/>
                    </a:ext>
                  </a:extLst>
                </p:cNvPr>
                <p:cNvSpPr txBox="1"/>
                <p:nvPr userDrawn="1"/>
              </p:nvSpPr>
              <p:spPr>
                <a:xfrm>
                  <a:off x="243551" y="147130"/>
                  <a:ext cx="85725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무엇을 하고</a:t>
                  </a:r>
                  <a:endParaRPr lang="en-US" altLang="ko-KR" sz="1000" b="1" kern="1200" spc="-100" baseline="0" dirty="0">
                    <a:ln>
                      <a:solidFill>
                        <a:schemeClr val="bg2">
                          <a:lumMod val="9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무엇을 하지 </a:t>
                  </a:r>
                  <a:endParaRPr lang="en-US" altLang="ko-KR" sz="1000" b="1" kern="1200" spc="-100" baseline="0" dirty="0">
                    <a:ln>
                      <a:solidFill>
                        <a:schemeClr val="bg2">
                          <a:lumMod val="9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않을 것인가</a:t>
                  </a:r>
                </a:p>
              </p:txBody>
            </p:sp>
            <p:sp>
              <p:nvSpPr>
                <p:cNvPr id="20" name="사각형: 둥근 위쪽 모서리 19">
                  <a:extLst>
                    <a:ext uri="{FF2B5EF4-FFF2-40B4-BE49-F238E27FC236}">
                      <a16:creationId xmlns:a16="http://schemas.microsoft.com/office/drawing/2014/main" id="{451C4939-D7B5-4F7F-B841-207248EAB332}"/>
                    </a:ext>
                  </a:extLst>
                </p:cNvPr>
                <p:cNvSpPr/>
                <p:nvPr userDrawn="1"/>
              </p:nvSpPr>
              <p:spPr>
                <a:xfrm rot="10800000">
                  <a:off x="255553" y="2073"/>
                  <a:ext cx="940309" cy="1063616"/>
                </a:xfrm>
                <a:prstGeom prst="round2SameRect">
                  <a:avLst>
                    <a:gd name="adj1" fmla="val 11856"/>
                    <a:gd name="adj2" fmla="val 0"/>
                  </a:avLst>
                </a:prstGeom>
                <a:solidFill>
                  <a:srgbClr val="AC85A6"/>
                </a:solidFill>
                <a:ln w="31750">
                  <a:noFill/>
                  <a:round/>
                  <a:headEnd type="triangle"/>
                  <a:tailEnd type="triangle"/>
                </a:ln>
              </p:spPr>
              <p:txBody>
                <a:bodyPr rot="0" spcFirstLastPara="0" vertOverflow="overflow" horzOverflow="overflow" vert="horz" wrap="none" lIns="0" tIns="44450" rIns="0" bIns="444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1" name="사각형: 둥근 위쪽 모서리 20">
                  <a:extLst>
                    <a:ext uri="{FF2B5EF4-FFF2-40B4-BE49-F238E27FC236}">
                      <a16:creationId xmlns:a16="http://schemas.microsoft.com/office/drawing/2014/main" id="{9C41731D-A2B3-4B6A-973C-CF217DB6C6E4}"/>
                    </a:ext>
                  </a:extLst>
                </p:cNvPr>
                <p:cNvSpPr/>
                <p:nvPr userDrawn="1"/>
              </p:nvSpPr>
              <p:spPr>
                <a:xfrm rot="10800000">
                  <a:off x="177220" y="2073"/>
                  <a:ext cx="989913" cy="1063616"/>
                </a:xfrm>
                <a:prstGeom prst="round2SameRect">
                  <a:avLst>
                    <a:gd name="adj1" fmla="val 11856"/>
                    <a:gd name="adj2" fmla="val 0"/>
                  </a:avLst>
                </a:prstGeom>
                <a:gradFill flip="none" rotWithShape="1">
                  <a:gsLst>
                    <a:gs pos="28000">
                      <a:srgbClr val="734977"/>
                    </a:gs>
                    <a:gs pos="100000">
                      <a:srgbClr val="AC85A6"/>
                    </a:gs>
                  </a:gsLst>
                  <a:lin ang="2700000" scaled="1"/>
                  <a:tileRect/>
                </a:gradFill>
                <a:ln w="31750">
                  <a:noFill/>
                  <a:round/>
                  <a:headEnd type="triangle"/>
                  <a:tailEnd type="triangle"/>
                </a:ln>
              </p:spPr>
              <p:txBody>
                <a:bodyPr rot="0" spcFirstLastPara="0" vertOverflow="overflow" horzOverflow="overflow" vert="horz" wrap="none" lIns="0" tIns="44450" rIns="0" bIns="444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2" name="사각형: 둥근 모서리 21">
                  <a:extLst>
                    <a:ext uri="{FF2B5EF4-FFF2-40B4-BE49-F238E27FC236}">
                      <a16:creationId xmlns:a16="http://schemas.microsoft.com/office/drawing/2014/main" id="{659377A8-8692-4199-801B-73412DC2D99F}"/>
                    </a:ext>
                  </a:extLst>
                </p:cNvPr>
                <p:cNvSpPr/>
                <p:nvPr userDrawn="1"/>
              </p:nvSpPr>
              <p:spPr>
                <a:xfrm>
                  <a:off x="276795" y="762514"/>
                  <a:ext cx="790420" cy="1554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E3C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lvl="0" algn="ctr" defTabSz="914400" rtl="0" eaLnBrk="1" latinLnBrk="1" hangingPunct="1"/>
                  <a:r>
                    <a:rPr lang="en-US" altLang="ko-KR" sz="1100" b="1" kern="1200" spc="0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+mn-ea"/>
                      <a:cs typeface="+mn-cs"/>
                    </a:rPr>
                    <a:t>Step 1</a:t>
                  </a:r>
                  <a:endParaRPr lang="ko-KR" altLang="en-US" sz="1100" b="1" kern="1200" spc="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870E850-4970-45F0-83CA-E36A181AF495}"/>
                    </a:ext>
                  </a:extLst>
                </p:cNvPr>
                <p:cNvSpPr txBox="1"/>
                <p:nvPr userDrawn="1"/>
              </p:nvSpPr>
              <p:spPr>
                <a:xfrm>
                  <a:off x="148885" y="425834"/>
                  <a:ext cx="101824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왜 해야 하는가</a:t>
                  </a:r>
                </a:p>
              </p:txBody>
            </p:sp>
          </p:grp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264C99DA-5DA0-4992-81B2-DDAA16EFAB61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9906000" cy="45719"/>
              </a:xfrm>
              <a:custGeom>
                <a:avLst/>
                <a:gdLst>
                  <a:gd name="connsiteX0" fmla="*/ 0 w 9906000"/>
                  <a:gd name="connsiteY0" fmla="*/ 0 h 56762"/>
                  <a:gd name="connsiteX1" fmla="*/ 2686524 w 9906000"/>
                  <a:gd name="connsiteY1" fmla="*/ 0 h 56762"/>
                  <a:gd name="connsiteX2" fmla="*/ 2686524 w 9906000"/>
                  <a:gd name="connsiteY2" fmla="*/ 181 h 56762"/>
                  <a:gd name="connsiteX3" fmla="*/ 9906000 w 9906000"/>
                  <a:gd name="connsiteY3" fmla="*/ 181 h 56762"/>
                  <a:gd name="connsiteX4" fmla="*/ 9906000 w 9906000"/>
                  <a:gd name="connsiteY4" fmla="*/ 56582 h 56762"/>
                  <a:gd name="connsiteX5" fmla="*/ 2686524 w 9906000"/>
                  <a:gd name="connsiteY5" fmla="*/ 56582 h 56762"/>
                  <a:gd name="connsiteX6" fmla="*/ 2686524 w 9906000"/>
                  <a:gd name="connsiteY6" fmla="*/ 56762 h 56762"/>
                  <a:gd name="connsiteX7" fmla="*/ 0 w 9906000"/>
                  <a:gd name="connsiteY7" fmla="*/ 56762 h 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6000" h="56762">
                    <a:moveTo>
                      <a:pt x="0" y="0"/>
                    </a:moveTo>
                    <a:lnTo>
                      <a:pt x="2686524" y="0"/>
                    </a:lnTo>
                    <a:lnTo>
                      <a:pt x="2686524" y="181"/>
                    </a:lnTo>
                    <a:lnTo>
                      <a:pt x="9906000" y="181"/>
                    </a:lnTo>
                    <a:lnTo>
                      <a:pt x="9906000" y="56582"/>
                    </a:lnTo>
                    <a:lnTo>
                      <a:pt x="2686524" y="56582"/>
                    </a:lnTo>
                    <a:lnTo>
                      <a:pt x="2686524" y="56762"/>
                    </a:lnTo>
                    <a:lnTo>
                      <a:pt x="0" y="56762"/>
                    </a:lnTo>
                    <a:close/>
                  </a:path>
                </a:pathLst>
              </a:custGeom>
              <a:solidFill>
                <a:srgbClr val="8C61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24" name="제목 1">
            <a:extLst>
              <a:ext uri="{FF2B5EF4-FFF2-40B4-BE49-F238E27FC236}">
                <a16:creationId xmlns:a16="http://schemas.microsoft.com/office/drawing/2014/main" id="{2EF63877-1ED1-4BA8-8560-1A7C564E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28" y="401916"/>
            <a:ext cx="7042957" cy="568731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None/>
              <a:tabLst>
                <a:tab pos="92075" algn="l"/>
              </a:tabLst>
              <a:defRPr kumimoji="1" lang="ko-KR" altLang="en-US" sz="3600" b="0" kern="1200" spc="-15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9370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사용자 지정 레이아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슬라이드 번호 개체 틀 5">
            <a:extLst>
              <a:ext uri="{FF2B5EF4-FFF2-40B4-BE49-F238E27FC236}">
                <a16:creationId xmlns:a16="http://schemas.microsoft.com/office/drawing/2014/main" id="{21905717-8404-43AE-8144-7318391CF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CC83C-23DD-49C4-86B7-8E743396111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0" name="텍스트 개체 틀 18">
            <a:extLst>
              <a:ext uri="{FF2B5EF4-FFF2-40B4-BE49-F238E27FC236}">
                <a16:creationId xmlns:a16="http://schemas.microsoft.com/office/drawing/2014/main" id="{78AB6FF9-6DB3-47F4-99F1-C859CDE3E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123" y="6403974"/>
            <a:ext cx="8307692" cy="254000"/>
          </a:xfrm>
        </p:spPr>
        <p:txBody>
          <a:bodyPr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1pPr>
            <a:lvl2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2pPr>
            <a:lvl3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3pPr>
            <a:lvl4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4pPr>
            <a:lvl5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0696463-6CC1-46AB-A77A-51BDE418E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52"/>
            <a:ext cx="9144000" cy="1469136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C793A7-6FFC-47A8-98E5-192B0FCE6A41}"/>
              </a:ext>
            </a:extLst>
          </p:cNvPr>
          <p:cNvGrpSpPr/>
          <p:nvPr userDrawn="1"/>
        </p:nvGrpSpPr>
        <p:grpSpPr>
          <a:xfrm>
            <a:off x="0" y="0"/>
            <a:ext cx="9144000" cy="1189419"/>
            <a:chOff x="0" y="0"/>
            <a:chExt cx="9906000" cy="1189419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E9EAA7E6-75B5-41DE-A340-EAF108366DF8}"/>
                </a:ext>
              </a:extLst>
            </p:cNvPr>
            <p:cNvSpPr/>
            <p:nvPr userDrawn="1"/>
          </p:nvSpPr>
          <p:spPr>
            <a:xfrm>
              <a:off x="0" y="0"/>
              <a:ext cx="9906000" cy="11894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6A442DC-390E-4256-A6F1-E3C575AF5F16}"/>
                </a:ext>
              </a:extLst>
            </p:cNvPr>
            <p:cNvGrpSpPr/>
            <p:nvPr userDrawn="1"/>
          </p:nvGrpSpPr>
          <p:grpSpPr>
            <a:xfrm>
              <a:off x="0" y="0"/>
              <a:ext cx="9906000" cy="1065689"/>
              <a:chOff x="0" y="0"/>
              <a:chExt cx="9906000" cy="1065689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8136D52C-2914-4D5A-9615-FA61D44E1DA5}"/>
                  </a:ext>
                </a:extLst>
              </p:cNvPr>
              <p:cNvGrpSpPr/>
              <p:nvPr userDrawn="1"/>
            </p:nvGrpSpPr>
            <p:grpSpPr>
              <a:xfrm>
                <a:off x="167930" y="2073"/>
                <a:ext cx="1041573" cy="1063616"/>
                <a:chOff x="167930" y="2073"/>
                <a:chExt cx="1041573" cy="1063616"/>
              </a:xfrm>
            </p:grpSpPr>
            <p:sp>
              <p:nvSpPr>
                <p:cNvPr id="21" name="사각형: 둥근 모서리 20">
                  <a:extLst>
                    <a:ext uri="{FF2B5EF4-FFF2-40B4-BE49-F238E27FC236}">
                      <a16:creationId xmlns:a16="http://schemas.microsoft.com/office/drawing/2014/main" id="{42EB10D1-EA15-48FB-9FBF-F94CD98776CF}"/>
                    </a:ext>
                  </a:extLst>
                </p:cNvPr>
                <p:cNvSpPr/>
                <p:nvPr userDrawn="1"/>
              </p:nvSpPr>
              <p:spPr>
                <a:xfrm>
                  <a:off x="270030" y="670512"/>
                  <a:ext cx="790420" cy="1554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768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lvl="0" algn="ctr"/>
                  <a:r>
                    <a:rPr lang="en-US" altLang="ko-KR" sz="1100" b="1" spc="0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Step 1</a:t>
                  </a:r>
                  <a:endParaRPr lang="ko-KR" altLang="en-US" sz="1100" b="1" spc="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67C9FF5-6B0B-4037-8BEC-57F79EA3883D}"/>
                    </a:ext>
                  </a:extLst>
                </p:cNvPr>
                <p:cNvSpPr txBox="1"/>
                <p:nvPr userDrawn="1"/>
              </p:nvSpPr>
              <p:spPr>
                <a:xfrm>
                  <a:off x="167930" y="327375"/>
                  <a:ext cx="1041573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왜 해야 하는가</a:t>
                  </a:r>
                </a:p>
              </p:txBody>
            </p:sp>
            <p:sp>
              <p:nvSpPr>
                <p:cNvPr id="23" name="사각형: 둥근 모서리 22">
                  <a:extLst>
                    <a:ext uri="{FF2B5EF4-FFF2-40B4-BE49-F238E27FC236}">
                      <a16:creationId xmlns:a16="http://schemas.microsoft.com/office/drawing/2014/main" id="{4E8113C8-2EE6-494A-8611-28577E60B0E6}"/>
                    </a:ext>
                  </a:extLst>
                </p:cNvPr>
                <p:cNvSpPr/>
                <p:nvPr userDrawn="1"/>
              </p:nvSpPr>
              <p:spPr>
                <a:xfrm>
                  <a:off x="270030" y="762514"/>
                  <a:ext cx="790420" cy="1554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49E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lvl="0" algn="ctr"/>
                  <a:r>
                    <a:rPr lang="en-US" altLang="ko-KR" sz="1100" b="1" spc="0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Step 2</a:t>
                  </a:r>
                  <a:endParaRPr lang="ko-KR" altLang="en-US" sz="1100" b="1" spc="0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D1E1F7E-87DC-48D1-91EA-DC9C6E07C0E2}"/>
                    </a:ext>
                  </a:extLst>
                </p:cNvPr>
                <p:cNvSpPr txBox="1"/>
                <p:nvPr userDrawn="1"/>
              </p:nvSpPr>
              <p:spPr>
                <a:xfrm>
                  <a:off x="243551" y="147130"/>
                  <a:ext cx="85725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무엇을 하고</a:t>
                  </a:r>
                  <a:endParaRPr lang="en-US" altLang="ko-KR" sz="1000" b="1" kern="1200" spc="-100" baseline="0" dirty="0">
                    <a:ln>
                      <a:solidFill>
                        <a:schemeClr val="bg2">
                          <a:lumMod val="9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무엇을 하지 </a:t>
                  </a:r>
                  <a:endParaRPr lang="en-US" altLang="ko-KR" sz="1000" b="1" kern="1200" spc="-100" baseline="0" dirty="0">
                    <a:ln>
                      <a:solidFill>
                        <a:schemeClr val="bg2">
                          <a:lumMod val="9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+mn-cs"/>
                  </a:endParaRPr>
                </a:p>
                <a:p>
                  <a:pPr marL="0" algn="ctr" defTabSz="914400" rtl="0" eaLnBrk="1" latinLnBrk="1" hangingPunct="1"/>
                  <a:r>
                    <a:rPr lang="ko-KR" altLang="en-US" sz="1000" b="1" kern="1200" spc="-100" baseline="0" dirty="0">
                      <a:ln>
                        <a:solidFill>
                          <a:schemeClr val="bg2">
                            <a:lumMod val="9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+mn-cs"/>
                    </a:rPr>
                    <a:t>않을 것인가</a:t>
                  </a:r>
                </a:p>
              </p:txBody>
            </p:sp>
            <p:sp>
              <p:nvSpPr>
                <p:cNvPr id="25" name="사각형: 둥근 위쪽 모서리 24">
                  <a:extLst>
                    <a:ext uri="{FF2B5EF4-FFF2-40B4-BE49-F238E27FC236}">
                      <a16:creationId xmlns:a16="http://schemas.microsoft.com/office/drawing/2014/main" id="{88502812-6F5D-47DC-B45C-C4574B623E5C}"/>
                    </a:ext>
                  </a:extLst>
                </p:cNvPr>
                <p:cNvSpPr/>
                <p:nvPr userDrawn="1"/>
              </p:nvSpPr>
              <p:spPr>
                <a:xfrm rot="10800000">
                  <a:off x="255553" y="2073"/>
                  <a:ext cx="940309" cy="1063616"/>
                </a:xfrm>
                <a:prstGeom prst="round2SameRect">
                  <a:avLst>
                    <a:gd name="adj1" fmla="val 11856"/>
                    <a:gd name="adj2" fmla="val 0"/>
                  </a:avLst>
                </a:prstGeom>
                <a:solidFill>
                  <a:srgbClr val="AC85A6"/>
                </a:solidFill>
                <a:ln w="31750">
                  <a:noFill/>
                  <a:round/>
                  <a:headEnd type="triangle"/>
                  <a:tailEnd type="triangle"/>
                </a:ln>
              </p:spPr>
              <p:txBody>
                <a:bodyPr rot="0" spcFirstLastPara="0" vertOverflow="overflow" horzOverflow="overflow" vert="horz" wrap="none" lIns="0" tIns="44450" rIns="0" bIns="444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6" name="사각형: 둥근 위쪽 모서리 25">
                  <a:extLst>
                    <a:ext uri="{FF2B5EF4-FFF2-40B4-BE49-F238E27FC236}">
                      <a16:creationId xmlns:a16="http://schemas.microsoft.com/office/drawing/2014/main" id="{0A53AD66-8927-4262-9048-002697E4CFA3}"/>
                    </a:ext>
                  </a:extLst>
                </p:cNvPr>
                <p:cNvSpPr/>
                <p:nvPr userDrawn="1"/>
              </p:nvSpPr>
              <p:spPr>
                <a:xfrm rot="10800000">
                  <a:off x="177220" y="2073"/>
                  <a:ext cx="989913" cy="1063616"/>
                </a:xfrm>
                <a:prstGeom prst="round2SameRect">
                  <a:avLst>
                    <a:gd name="adj1" fmla="val 11856"/>
                    <a:gd name="adj2" fmla="val 0"/>
                  </a:avLst>
                </a:prstGeom>
                <a:gradFill flip="none" rotWithShape="1">
                  <a:gsLst>
                    <a:gs pos="28000">
                      <a:srgbClr val="734977"/>
                    </a:gs>
                    <a:gs pos="100000">
                      <a:srgbClr val="AC85A6"/>
                    </a:gs>
                  </a:gsLst>
                  <a:lin ang="2700000" scaled="1"/>
                  <a:tileRect/>
                </a:gradFill>
                <a:ln w="31750">
                  <a:noFill/>
                  <a:round/>
                  <a:headEnd type="triangle"/>
                  <a:tailEnd type="triangle"/>
                </a:ln>
              </p:spPr>
              <p:txBody>
                <a:bodyPr rot="0" spcFirstLastPara="0" vertOverflow="overflow" horzOverflow="overflow" vert="horz" wrap="none" lIns="0" tIns="44450" rIns="0" bIns="4445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1F4FEF20-9A9B-4BB4-B699-DDB7A8A28F03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9906000" cy="45719"/>
              </a:xfrm>
              <a:custGeom>
                <a:avLst/>
                <a:gdLst>
                  <a:gd name="connsiteX0" fmla="*/ 0 w 9906000"/>
                  <a:gd name="connsiteY0" fmla="*/ 0 h 56762"/>
                  <a:gd name="connsiteX1" fmla="*/ 2686524 w 9906000"/>
                  <a:gd name="connsiteY1" fmla="*/ 0 h 56762"/>
                  <a:gd name="connsiteX2" fmla="*/ 2686524 w 9906000"/>
                  <a:gd name="connsiteY2" fmla="*/ 181 h 56762"/>
                  <a:gd name="connsiteX3" fmla="*/ 9906000 w 9906000"/>
                  <a:gd name="connsiteY3" fmla="*/ 181 h 56762"/>
                  <a:gd name="connsiteX4" fmla="*/ 9906000 w 9906000"/>
                  <a:gd name="connsiteY4" fmla="*/ 56582 h 56762"/>
                  <a:gd name="connsiteX5" fmla="*/ 2686524 w 9906000"/>
                  <a:gd name="connsiteY5" fmla="*/ 56582 h 56762"/>
                  <a:gd name="connsiteX6" fmla="*/ 2686524 w 9906000"/>
                  <a:gd name="connsiteY6" fmla="*/ 56762 h 56762"/>
                  <a:gd name="connsiteX7" fmla="*/ 0 w 9906000"/>
                  <a:gd name="connsiteY7" fmla="*/ 56762 h 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6000" h="56762">
                    <a:moveTo>
                      <a:pt x="0" y="0"/>
                    </a:moveTo>
                    <a:lnTo>
                      <a:pt x="2686524" y="0"/>
                    </a:lnTo>
                    <a:lnTo>
                      <a:pt x="2686524" y="181"/>
                    </a:lnTo>
                    <a:lnTo>
                      <a:pt x="9906000" y="181"/>
                    </a:lnTo>
                    <a:lnTo>
                      <a:pt x="9906000" y="56582"/>
                    </a:lnTo>
                    <a:lnTo>
                      <a:pt x="2686524" y="56582"/>
                    </a:lnTo>
                    <a:lnTo>
                      <a:pt x="2686524" y="56762"/>
                    </a:lnTo>
                    <a:lnTo>
                      <a:pt x="0" y="56762"/>
                    </a:lnTo>
                    <a:close/>
                  </a:path>
                </a:pathLst>
              </a:custGeom>
              <a:solidFill>
                <a:srgbClr val="8C61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27" name="제목 1">
            <a:extLst>
              <a:ext uri="{FF2B5EF4-FFF2-40B4-BE49-F238E27FC236}">
                <a16:creationId xmlns:a16="http://schemas.microsoft.com/office/drawing/2014/main" id="{2AEF1813-5F7C-4820-9C57-4783818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28" y="401916"/>
            <a:ext cx="7042957" cy="568731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None/>
              <a:tabLst>
                <a:tab pos="92075" algn="l"/>
              </a:tabLst>
              <a:defRPr kumimoji="1" lang="ko-KR" altLang="en-US" sz="3600" b="0" kern="1200" spc="-15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5FA45B0E-9C02-4073-B4C8-E919027445B3}"/>
              </a:ext>
            </a:extLst>
          </p:cNvPr>
          <p:cNvSpPr/>
          <p:nvPr userDrawn="1"/>
        </p:nvSpPr>
        <p:spPr>
          <a:xfrm>
            <a:off x="255503" y="762514"/>
            <a:ext cx="729618" cy="155466"/>
          </a:xfrm>
          <a:prstGeom prst="roundRect">
            <a:avLst>
              <a:gd name="adj" fmla="val 50000"/>
            </a:avLst>
          </a:prstGeom>
          <a:solidFill>
            <a:srgbClr val="734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en-US" altLang="ko-KR" sz="1100" b="1" spc="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Step 2</a:t>
            </a:r>
            <a:endParaRPr lang="ko-KR" altLang="en-US" sz="1100" b="1" spc="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1C57C6-D860-4EEA-9F8E-175C9FAD21E5}"/>
              </a:ext>
            </a:extLst>
          </p:cNvPr>
          <p:cNvSpPr txBox="1"/>
          <p:nvPr userDrawn="1"/>
        </p:nvSpPr>
        <p:spPr>
          <a:xfrm>
            <a:off x="224816" y="208535"/>
            <a:ext cx="791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무엇을 하고</a:t>
            </a:r>
            <a:endParaRPr lang="en-US" altLang="ko-KR" sz="1000" b="1" kern="1200" spc="-100" baseline="0" dirty="0">
              <a:ln>
                <a:solidFill>
                  <a:schemeClr val="bg2">
                    <a:lumMod val="90000"/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무엇을 하지 </a:t>
            </a:r>
            <a:endParaRPr lang="en-US" altLang="ko-KR" sz="1000" b="1" kern="1200" spc="-100" baseline="0" dirty="0">
              <a:ln>
                <a:solidFill>
                  <a:schemeClr val="bg2">
                    <a:lumMod val="90000"/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않을 것인가</a:t>
            </a:r>
          </a:p>
        </p:txBody>
      </p:sp>
    </p:spTree>
    <p:extLst>
      <p:ext uri="{BB962C8B-B14F-4D97-AF65-F5344CB8AC3E}">
        <p14:creationId xmlns:p14="http://schemas.microsoft.com/office/powerpoint/2010/main" val="4400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1F0964E1-396C-4C52-85F0-CC45BB0AB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52"/>
            <a:ext cx="9144000" cy="146913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808136" y="6572250"/>
            <a:ext cx="313991" cy="242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CC980C83-91AA-4572-A64B-5BCAF721153D}" type="slidenum">
              <a:rPr lang="ko-KR" altLang="en-US" smtClean="0"/>
              <a:pPr lvl="0"/>
              <a:t>‹#›</a:t>
            </a:fld>
            <a:endParaRPr lang="ko-KR" altLang="en-US" dirty="0"/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9778DF50-033D-4058-9852-432FEB8CFB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123" y="6403974"/>
            <a:ext cx="8307692" cy="254000"/>
          </a:xfrm>
        </p:spPr>
        <p:txBody>
          <a:bodyPr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813"/>
              </a:spcBef>
              <a:buFontTx/>
              <a:buNone/>
              <a:defRPr lang="ko-KR" altLang="en-US" sz="1200" kern="1200" spc="-150" dirty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1pPr>
            <a:lvl2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2pPr>
            <a:lvl3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3pPr>
            <a:lvl4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4pPr>
            <a:lvl5pPr marL="0" indent="0" algn="l" defTabSz="914400" rtl="0" eaLnBrk="1" latinLnBrk="1" hangingPunct="1">
              <a:lnSpc>
                <a:spcPct val="90000"/>
              </a:lnSpc>
              <a:buFontTx/>
              <a:buNone/>
              <a:defRPr lang="ko-KR" altLang="en-US" sz="1200" kern="1200" spc="-150" dirty="0" smtClean="0">
                <a:ln>
                  <a:solidFill>
                    <a:prstClr val="black">
                      <a:lumMod val="75000"/>
                      <a:lumOff val="25000"/>
                      <a:alpha val="0"/>
                    </a:prstClr>
                  </a:solidFill>
                </a:ln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95B8762-C533-4212-8E85-EB6EBFA4066E}"/>
              </a:ext>
            </a:extLst>
          </p:cNvPr>
          <p:cNvSpPr/>
          <p:nvPr userDrawn="1"/>
        </p:nvSpPr>
        <p:spPr>
          <a:xfrm>
            <a:off x="0" y="1"/>
            <a:ext cx="9144000" cy="11894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6945ECB-3288-4983-8686-E6BA5E4C593B}"/>
              </a:ext>
            </a:extLst>
          </p:cNvPr>
          <p:cNvSpPr/>
          <p:nvPr userDrawn="1"/>
        </p:nvSpPr>
        <p:spPr>
          <a:xfrm>
            <a:off x="249259" y="670512"/>
            <a:ext cx="729618" cy="155466"/>
          </a:xfrm>
          <a:prstGeom prst="roundRect">
            <a:avLst>
              <a:gd name="adj" fmla="val 50000"/>
            </a:avLst>
          </a:prstGeom>
          <a:solidFill>
            <a:srgbClr val="37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en-US" altLang="ko-KR" sz="1100" b="1" spc="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Step 1</a:t>
            </a:r>
            <a:endParaRPr lang="ko-KR" altLang="en-US" sz="1100" b="1" spc="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DCB21-63C4-459C-81AF-60A81A8C4077}"/>
              </a:ext>
            </a:extLst>
          </p:cNvPr>
          <p:cNvSpPr txBox="1"/>
          <p:nvPr userDrawn="1"/>
        </p:nvSpPr>
        <p:spPr>
          <a:xfrm>
            <a:off x="155013" y="327375"/>
            <a:ext cx="9614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왜 해야 하는가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344ACFEB-8DCD-40A7-8543-9C62E6E00882}"/>
              </a:ext>
            </a:extLst>
          </p:cNvPr>
          <p:cNvSpPr/>
          <p:nvPr userDrawn="1"/>
        </p:nvSpPr>
        <p:spPr>
          <a:xfrm>
            <a:off x="249259" y="762514"/>
            <a:ext cx="729618" cy="155466"/>
          </a:xfrm>
          <a:prstGeom prst="roundRect">
            <a:avLst>
              <a:gd name="adj" fmla="val 50000"/>
            </a:avLst>
          </a:prstGeom>
          <a:solidFill>
            <a:srgbClr val="049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en-US" altLang="ko-KR" sz="1100" b="1" spc="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Step 2</a:t>
            </a:r>
            <a:endParaRPr lang="ko-KR" altLang="en-US" sz="1100" b="1" spc="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BB62D2-1107-4C21-BBCB-49B093627A1A}"/>
              </a:ext>
            </a:extLst>
          </p:cNvPr>
          <p:cNvSpPr txBox="1"/>
          <p:nvPr userDrawn="1"/>
        </p:nvSpPr>
        <p:spPr>
          <a:xfrm>
            <a:off x="224816" y="147130"/>
            <a:ext cx="791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무엇을 하고</a:t>
            </a:r>
            <a:endParaRPr lang="en-US" altLang="ko-KR" sz="1000" b="1" kern="1200" spc="-100" baseline="0" dirty="0">
              <a:ln>
                <a:solidFill>
                  <a:schemeClr val="bg2">
                    <a:lumMod val="90000"/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무엇을 하지 </a:t>
            </a:r>
            <a:endParaRPr lang="en-US" altLang="ko-KR" sz="1000" b="1" kern="1200" spc="-100" baseline="0" dirty="0">
              <a:ln>
                <a:solidFill>
                  <a:schemeClr val="bg2">
                    <a:lumMod val="90000"/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않을 것인가</a:t>
            </a:r>
          </a:p>
        </p:txBody>
      </p:sp>
      <p:sp>
        <p:nvSpPr>
          <p:cNvPr id="19" name="사각형: 둥근 위쪽 모서리 18">
            <a:extLst>
              <a:ext uri="{FF2B5EF4-FFF2-40B4-BE49-F238E27FC236}">
                <a16:creationId xmlns:a16="http://schemas.microsoft.com/office/drawing/2014/main" id="{FD41633E-4FE5-4895-BDFE-40E2B3EBD8EA}"/>
              </a:ext>
            </a:extLst>
          </p:cNvPr>
          <p:cNvSpPr/>
          <p:nvPr userDrawn="1"/>
        </p:nvSpPr>
        <p:spPr>
          <a:xfrm rot="10800000">
            <a:off x="235895" y="2073"/>
            <a:ext cx="867978" cy="1063616"/>
          </a:xfrm>
          <a:prstGeom prst="round2SameRect">
            <a:avLst>
              <a:gd name="adj1" fmla="val 11856"/>
              <a:gd name="adj2" fmla="val 0"/>
            </a:avLst>
          </a:prstGeom>
          <a:solidFill>
            <a:srgbClr val="81BAD9"/>
          </a:solidFill>
          <a:ln w="31750">
            <a:noFill/>
            <a:round/>
            <a:headEnd type="triangle"/>
            <a:tailEnd type="triangle"/>
          </a:ln>
        </p:spPr>
        <p:txBody>
          <a:bodyPr rot="0" spcFirstLastPara="0" vertOverflow="overflow" horzOverflow="overflow" vert="horz" wrap="none" lIns="0" tIns="44450" rIns="0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A850A80C-E248-4270-A25D-651BB22BD39F}"/>
              </a:ext>
            </a:extLst>
          </p:cNvPr>
          <p:cNvSpPr/>
          <p:nvPr userDrawn="1"/>
        </p:nvSpPr>
        <p:spPr>
          <a:xfrm rot="10800000">
            <a:off x="163588" y="2073"/>
            <a:ext cx="913766" cy="1063616"/>
          </a:xfrm>
          <a:prstGeom prst="round2SameRect">
            <a:avLst>
              <a:gd name="adj1" fmla="val 11856"/>
              <a:gd name="adj2" fmla="val 0"/>
            </a:avLst>
          </a:prstGeom>
          <a:gradFill flip="none" rotWithShape="1">
            <a:gsLst>
              <a:gs pos="28000">
                <a:srgbClr val="5095C0"/>
              </a:gs>
              <a:gs pos="100000">
                <a:srgbClr val="81BAD9"/>
              </a:gs>
            </a:gsLst>
            <a:lin ang="2700000" scaled="1"/>
            <a:tileRect/>
          </a:gradFill>
          <a:ln w="31750">
            <a:noFill/>
            <a:round/>
            <a:headEnd type="triangle"/>
            <a:tailEnd type="triangle"/>
          </a:ln>
        </p:spPr>
        <p:txBody>
          <a:bodyPr rot="0" spcFirstLastPara="0" vertOverflow="overflow" horzOverflow="overflow" vert="horz" wrap="none" lIns="0" tIns="44450" rIns="0" bIns="444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3A0C0252-AA28-4197-8C4E-D673E65339C6}"/>
              </a:ext>
            </a:extLst>
          </p:cNvPr>
          <p:cNvSpPr/>
          <p:nvPr userDrawn="1"/>
        </p:nvSpPr>
        <p:spPr>
          <a:xfrm>
            <a:off x="255503" y="762514"/>
            <a:ext cx="729618" cy="155466"/>
          </a:xfrm>
          <a:prstGeom prst="roundRect">
            <a:avLst>
              <a:gd name="adj" fmla="val 50000"/>
            </a:avLst>
          </a:prstGeom>
          <a:solidFill>
            <a:srgbClr val="408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en-US" altLang="ko-KR" sz="1100" b="1" spc="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Step 2</a:t>
            </a:r>
            <a:endParaRPr lang="ko-KR" altLang="en-US" sz="1100" b="1" spc="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D2A02C62-CC48-4F1E-84A9-1E228E05B9CE}"/>
              </a:ext>
            </a:extLst>
          </p:cNvPr>
          <p:cNvSpPr/>
          <p:nvPr userDrawn="1"/>
        </p:nvSpPr>
        <p:spPr>
          <a:xfrm>
            <a:off x="0" y="1"/>
            <a:ext cx="9144000" cy="45719"/>
          </a:xfrm>
          <a:custGeom>
            <a:avLst/>
            <a:gdLst>
              <a:gd name="connsiteX0" fmla="*/ 0 w 9906000"/>
              <a:gd name="connsiteY0" fmla="*/ 0 h 56762"/>
              <a:gd name="connsiteX1" fmla="*/ 2686524 w 9906000"/>
              <a:gd name="connsiteY1" fmla="*/ 0 h 56762"/>
              <a:gd name="connsiteX2" fmla="*/ 2686524 w 9906000"/>
              <a:gd name="connsiteY2" fmla="*/ 181 h 56762"/>
              <a:gd name="connsiteX3" fmla="*/ 9906000 w 9906000"/>
              <a:gd name="connsiteY3" fmla="*/ 181 h 56762"/>
              <a:gd name="connsiteX4" fmla="*/ 9906000 w 9906000"/>
              <a:gd name="connsiteY4" fmla="*/ 56582 h 56762"/>
              <a:gd name="connsiteX5" fmla="*/ 2686524 w 9906000"/>
              <a:gd name="connsiteY5" fmla="*/ 56582 h 56762"/>
              <a:gd name="connsiteX6" fmla="*/ 2686524 w 9906000"/>
              <a:gd name="connsiteY6" fmla="*/ 56762 h 56762"/>
              <a:gd name="connsiteX7" fmla="*/ 0 w 9906000"/>
              <a:gd name="connsiteY7" fmla="*/ 56762 h 5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6000" h="56762">
                <a:moveTo>
                  <a:pt x="0" y="0"/>
                </a:moveTo>
                <a:lnTo>
                  <a:pt x="2686524" y="0"/>
                </a:lnTo>
                <a:lnTo>
                  <a:pt x="2686524" y="181"/>
                </a:lnTo>
                <a:lnTo>
                  <a:pt x="9906000" y="181"/>
                </a:lnTo>
                <a:lnTo>
                  <a:pt x="9906000" y="56582"/>
                </a:lnTo>
                <a:lnTo>
                  <a:pt x="2686524" y="56582"/>
                </a:lnTo>
                <a:lnTo>
                  <a:pt x="2686524" y="56762"/>
                </a:lnTo>
                <a:lnTo>
                  <a:pt x="0" y="56762"/>
                </a:lnTo>
                <a:close/>
              </a:path>
            </a:pathLst>
          </a:custGeom>
          <a:solidFill>
            <a:srgbClr val="408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제목 1">
            <a:extLst>
              <a:ext uri="{FF2B5EF4-FFF2-40B4-BE49-F238E27FC236}">
                <a16:creationId xmlns:a16="http://schemas.microsoft.com/office/drawing/2014/main" id="{D0F390A8-57A1-4A3D-8EE4-23832E54C6D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28028" y="401917"/>
            <a:ext cx="7042957" cy="568731"/>
          </a:xfrm>
        </p:spPr>
        <p:txBody>
          <a:bodyPr>
            <a:noAutofit/>
          </a:bodyPr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None/>
              <a:tabLst>
                <a:tab pos="92075" algn="l"/>
              </a:tabLst>
              <a:defRPr kumimoji="1" lang="ko-KR" altLang="en-US" sz="3600" b="0" kern="1200" spc="-15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D7F05A-A5A1-4008-B2C1-DC66175DAE03}"/>
              </a:ext>
            </a:extLst>
          </p:cNvPr>
          <p:cNvSpPr txBox="1"/>
          <p:nvPr userDrawn="1"/>
        </p:nvSpPr>
        <p:spPr>
          <a:xfrm>
            <a:off x="224816" y="208535"/>
            <a:ext cx="791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무엇을 하고</a:t>
            </a:r>
            <a:endParaRPr lang="en-US" altLang="ko-KR" sz="1000" b="1" kern="1200" spc="-100" baseline="0" dirty="0">
              <a:ln>
                <a:solidFill>
                  <a:schemeClr val="bg2">
                    <a:lumMod val="90000"/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무엇을 하지 </a:t>
            </a:r>
            <a:endParaRPr lang="en-US" altLang="ko-KR" sz="1000" b="1" kern="1200" spc="-100" baseline="0" dirty="0">
              <a:ln>
                <a:solidFill>
                  <a:schemeClr val="bg2">
                    <a:lumMod val="90000"/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+mn-cs"/>
            </a:endParaRPr>
          </a:p>
          <a:p>
            <a:pPr marL="0" algn="ctr" defTabSz="914400" rtl="0" eaLnBrk="1" latinLnBrk="1" hangingPunct="1"/>
            <a:r>
              <a:rPr lang="ko-KR" altLang="en-US" sz="1000" b="1" kern="1200" spc="-100" baseline="0" dirty="0">
                <a:ln>
                  <a:solidFill>
                    <a:schemeClr val="bg2">
                      <a:lumMod val="9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않을 것인가</a:t>
            </a:r>
          </a:p>
        </p:txBody>
      </p:sp>
    </p:spTree>
    <p:extLst>
      <p:ext uri="{BB962C8B-B14F-4D97-AF65-F5344CB8AC3E}">
        <p14:creationId xmlns:p14="http://schemas.microsoft.com/office/powerpoint/2010/main" val="9402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9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17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7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7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79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6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58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9522D-137C-4855-9FA9-3C54BE5EC23A}" type="datetimeFigureOut">
              <a:rPr lang="ko-KR" altLang="en-US" smtClean="0"/>
              <a:pPr/>
              <a:t>2022-02-10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F3BED-7F96-4A96-857A-26A478A9DF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85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ota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사각형: 둥근 모서리 62"/>
          <p:cNvSpPr/>
          <p:nvPr/>
        </p:nvSpPr>
        <p:spPr>
          <a:xfrm>
            <a:off x="3657601" y="1"/>
            <a:ext cx="1944188" cy="2590800"/>
          </a:xfrm>
          <a:prstGeom prst="roundRect">
            <a:avLst>
              <a:gd name="adj" fmla="val 0"/>
            </a:avLst>
          </a:prstGeom>
          <a:solidFill>
            <a:srgbClr val="00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사각형: 둥근 모서리 64"/>
          <p:cNvSpPr/>
          <p:nvPr/>
        </p:nvSpPr>
        <p:spPr>
          <a:xfrm>
            <a:off x="767152" y="2472871"/>
            <a:ext cx="7765143" cy="1736272"/>
          </a:xfrm>
          <a:prstGeom prst="roundRect">
            <a:avLst>
              <a:gd name="adj" fmla="val 3694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  <a:effectLst>
            <a:outerShdw blurRad="635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868680" y="3079397"/>
            <a:ext cx="7562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0" cap="none" spc="-100" normalizeH="0" baseline="0" noProof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특고</a:t>
            </a:r>
            <a:r>
              <a:rPr kumimoji="0" lang="ko-KR" altLang="en-US" sz="2800" b="1" i="0" u="none" strike="noStrike" kern="0" cap="none" spc="-100" normalizeH="0" baseline="0" noProof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 건설기계조종사 고용</a:t>
            </a:r>
            <a:r>
              <a:rPr kumimoji="0" lang="en-US" altLang="ko-KR" sz="2800" b="1" i="0" u="none" strike="noStrike" kern="0" cap="none" spc="-100" normalizeH="0" baseline="0" noProof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중간안상수체"/>
                <a:ea typeface="중간안상수체"/>
              </a:rPr>
              <a:t>·</a:t>
            </a:r>
            <a:r>
              <a:rPr kumimoji="0" lang="ko-KR" altLang="en-US" sz="2800" b="1" i="0" u="none" strike="noStrike" kern="0" cap="none" spc="-100" normalizeH="0" baseline="0" noProof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산재보험 교육자료</a:t>
            </a:r>
            <a:endParaRPr kumimoji="0" lang="en-US" altLang="ko-KR" sz="2800" b="1" i="0" u="none" strike="noStrike" kern="0" cap="none" spc="-100" normalizeH="0" baseline="0" noProof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5" name="액자 1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706"/>
            </a:avLst>
          </a:prstGeom>
          <a:solidFill>
            <a:srgbClr val="006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8530" y="5354426"/>
            <a:ext cx="3209543" cy="65987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ko-KR" altLang="en-US" sz="2400" spc="-15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보험적용국</a:t>
            </a:r>
            <a:r>
              <a:rPr lang="ko-KR" altLang="en-US" sz="24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15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적용계획부</a:t>
            </a:r>
            <a:endParaRPr lang="ko-KR" altLang="en-US" sz="24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5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계약형태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2658779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531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원칙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+mj-ea"/>
                  <a:ea typeface="+mj-ea"/>
                </a:rPr>
                <a:t>일용 형태 신고 원칙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sp>
        <p:nvSpPr>
          <p:cNvPr id="40" name="사각형: 둥근 모서리 66">
            <a:extLst>
              <a:ext uri="{FF2B5EF4-FFF2-40B4-BE49-F238E27FC236}">
                <a16:creationId xmlns:a16="http://schemas.microsoft.com/office/drawing/2014/main" id="{F3EEADFD-6F13-4FC5-879C-529A02B7A472}"/>
              </a:ext>
            </a:extLst>
          </p:cNvPr>
          <p:cNvSpPr/>
          <p:nvPr/>
        </p:nvSpPr>
        <p:spPr>
          <a:xfrm>
            <a:off x="4807670" y="2022949"/>
            <a:ext cx="3806636" cy="2658779"/>
          </a:xfrm>
          <a:prstGeom prst="roundRect">
            <a:avLst>
              <a:gd name="adj" fmla="val 4833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spcAft>
                <a:spcPts val="300"/>
              </a:spcAft>
              <a:defRPr/>
            </a:pPr>
            <a:endParaRPr lang="ko-KR" altLang="en-US" sz="1400" kern="0" spc="-100" dirty="0">
              <a:ln>
                <a:solidFill>
                  <a:srgbClr val="D9D9D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667109" y="3146229"/>
            <a:ext cx="3626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보충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상용 형태로 신고 가능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73548" y="3378789"/>
            <a:ext cx="3626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단기노무제공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  <a:ea typeface="+mj-ea"/>
              </a:rPr>
              <a:t>1</a:t>
            </a:r>
            <a:r>
              <a:rPr lang="ko-KR" altLang="en-US" sz="1400" dirty="0" smtClean="0">
                <a:latin typeface="+mj-ea"/>
                <a:ea typeface="+mj-ea"/>
              </a:rPr>
              <a:t>개월 미만 노무제공계약 체결한 경우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97937" y="2087731"/>
            <a:ext cx="362610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원칙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  <a:ea typeface="+mj-ea"/>
              </a:rPr>
              <a:t>1</a:t>
            </a:r>
            <a:r>
              <a:rPr lang="ko-KR" altLang="en-US" sz="1400" dirty="0" smtClean="0">
                <a:latin typeface="+mj-ea"/>
                <a:ea typeface="+mj-ea"/>
              </a:rPr>
              <a:t>개월 이상 계약 시 상용형태로 취득신고 필요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16297" y="4983480"/>
            <a:ext cx="7998009" cy="1298448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※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단기노무제공자 신고</a:t>
            </a:r>
            <a:endParaRPr lang="en-US" altLang="ko-KR" sz="1600" b="1" dirty="0" smtClean="0">
              <a:solidFill>
                <a:srgbClr val="0000FF"/>
              </a:solidFill>
              <a:latin typeface="맑은 고딕"/>
              <a:ea typeface="맑은 고딕"/>
              <a:cs typeface="함초롬돋움" panose="020B0504000101010101" pitchFamily="50" charset="-127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ko-KR" sz="1600" b="1" dirty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산재보험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-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건설기계 특수형태근로종사자 입</a:t>
            </a:r>
            <a:r>
              <a:rPr lang="en-US" altLang="ko-KR" sz="1600" b="1" dirty="0" smtClean="0">
                <a:solidFill>
                  <a:srgbClr val="0000FF"/>
                </a:solidFill>
                <a:latin typeface="중간안상수체"/>
                <a:ea typeface="중간안상수체"/>
                <a:cs typeface="함초롬돋움" panose="020B0504000101010101" pitchFamily="50" charset="-127"/>
              </a:rPr>
              <a:t>·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이직신고서</a:t>
            </a:r>
            <a:endParaRPr lang="en-US" altLang="ko-KR" sz="1600" b="1" dirty="0" smtClean="0">
              <a:solidFill>
                <a:srgbClr val="0000FF"/>
              </a:solidFill>
              <a:latin typeface="맑은 고딕"/>
              <a:ea typeface="맑은 고딕"/>
              <a:cs typeface="함초롬돋움" panose="020B0504000101010101" pitchFamily="50" charset="-127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ko-KR" sz="1600" b="1" dirty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고용보험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-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고용보험 노무제공내용확인신고서</a:t>
            </a:r>
            <a:endParaRPr lang="ko-KR" altLang="en-US" sz="1600" b="1" dirty="0" smtClean="0">
              <a:solidFill>
                <a:srgbClr val="0000FF"/>
              </a:solidFill>
              <a:latin typeface="+mn-ea"/>
              <a:cs typeface="함초롬돋움" panose="020B05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81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보험관계성립신</a:t>
              </a:r>
              <a:r>
                <a:rPr lang="ko-KR" altLang="en-US" sz="3100" b="1" kern="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고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3308003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925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자진신고 사업장</a:t>
              </a:r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(</a:t>
              </a:r>
              <a:r>
                <a:rPr lang="ko-KR" altLang="en-US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원수급자</a:t>
              </a:r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)</a:t>
              </a: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+mj-ea"/>
                  <a:ea typeface="+mj-ea"/>
                </a:rPr>
                <a:t>기존 관리번호</a:t>
              </a:r>
              <a:r>
                <a:rPr lang="en-US" altLang="ko-KR" sz="1400" dirty="0" smtClean="0">
                  <a:latin typeface="+mj-ea"/>
                  <a:ea typeface="+mj-ea"/>
                </a:rPr>
                <a:t>(</a:t>
              </a:r>
              <a:r>
                <a:rPr lang="ko-KR" altLang="en-US" sz="1400" dirty="0" smtClean="0">
                  <a:latin typeface="+mj-ea"/>
                  <a:ea typeface="+mj-ea"/>
                </a:rPr>
                <a:t>건설일괄</a:t>
              </a:r>
              <a:r>
                <a:rPr lang="en-US" altLang="ko-KR" sz="1400" dirty="0" smtClean="0">
                  <a:latin typeface="+mj-ea"/>
                  <a:ea typeface="+mj-ea"/>
                </a:rPr>
                <a:t>,</a:t>
              </a:r>
              <a:r>
                <a:rPr lang="ko-KR" altLang="en-US" sz="1400" dirty="0" smtClean="0">
                  <a:latin typeface="+mj-ea"/>
                  <a:ea typeface="+mj-ea"/>
                </a:rPr>
                <a:t> 개별공사 성립</a:t>
              </a:r>
              <a:r>
                <a:rPr lang="en-US" altLang="ko-KR" sz="1400" dirty="0" smtClean="0">
                  <a:latin typeface="+mj-ea"/>
                  <a:ea typeface="+mj-ea"/>
                </a:rPr>
                <a:t>)</a:t>
              </a:r>
              <a:r>
                <a:rPr lang="ko-KR" altLang="en-US" sz="1400" dirty="0" smtClean="0">
                  <a:latin typeface="+mj-ea"/>
                  <a:ea typeface="+mj-ea"/>
                </a:rPr>
                <a:t>에 신고하므로 별도 성립 불필요</a:t>
              </a:r>
              <a:endParaRPr lang="en-US" altLang="ko-KR" sz="1400" dirty="0" smtClean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en-US" altLang="ko-KR" sz="1400" dirty="0" smtClean="0">
                  <a:latin typeface="+mj-ea"/>
                  <a:ea typeface="+mj-ea"/>
                </a:rPr>
                <a:t>(</a:t>
              </a:r>
              <a:r>
                <a:rPr lang="ko-KR" altLang="en-US" sz="1400" dirty="0" smtClean="0">
                  <a:latin typeface="+mj-ea"/>
                  <a:ea typeface="+mj-ea"/>
                </a:rPr>
                <a:t>기존 관리번호 없는 경우 관할지사로 신고</a:t>
              </a:r>
              <a:r>
                <a:rPr lang="en-US" altLang="ko-KR" sz="1400" dirty="0" smtClean="0">
                  <a:latin typeface="+mj-ea"/>
                  <a:ea typeface="+mj-ea"/>
                </a:rPr>
                <a:t>)</a:t>
              </a:r>
              <a:endParaRPr lang="en-US" altLang="ko-KR" sz="1400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en-US" altLang="ko-KR" sz="1400" dirty="0" smtClean="0">
                  <a:latin typeface="+mj-ea"/>
                  <a:ea typeface="+mj-ea"/>
                </a:rPr>
                <a:t>※ </a:t>
              </a:r>
              <a:r>
                <a:rPr lang="ko-KR" altLang="en-US" sz="1400" dirty="0" smtClean="0">
                  <a:latin typeface="+mj-ea"/>
                  <a:ea typeface="+mj-ea"/>
                </a:rPr>
                <a:t>하도급사업장은 별도 성립신고 불필요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sp>
        <p:nvSpPr>
          <p:cNvPr id="40" name="사각형: 둥근 모서리 66">
            <a:extLst>
              <a:ext uri="{FF2B5EF4-FFF2-40B4-BE49-F238E27FC236}">
                <a16:creationId xmlns:a16="http://schemas.microsoft.com/office/drawing/2014/main" id="{F3EEADFD-6F13-4FC5-879C-529A02B7A472}"/>
              </a:ext>
            </a:extLst>
          </p:cNvPr>
          <p:cNvSpPr/>
          <p:nvPr/>
        </p:nvSpPr>
        <p:spPr>
          <a:xfrm>
            <a:off x="4807670" y="2022949"/>
            <a:ext cx="3806636" cy="3308003"/>
          </a:xfrm>
          <a:prstGeom prst="roundRect">
            <a:avLst>
              <a:gd name="adj" fmla="val 4833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spcAft>
                <a:spcPts val="300"/>
              </a:spcAft>
              <a:defRPr/>
            </a:pPr>
            <a:endParaRPr lang="ko-KR" altLang="en-US" sz="1400" kern="0" spc="-100" dirty="0">
              <a:ln>
                <a:solidFill>
                  <a:srgbClr val="D9D9D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97937" y="2087731"/>
            <a:ext cx="3626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자진신고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사업장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최초 노무제공시작일로부터 </a:t>
            </a:r>
            <a:r>
              <a:rPr lang="en-US" altLang="ko-KR" sz="1400" dirty="0" smtClean="0">
                <a:latin typeface="+mj-ea"/>
                <a:ea typeface="+mj-ea"/>
              </a:rPr>
              <a:t>14</a:t>
            </a:r>
            <a:r>
              <a:rPr lang="ko-KR" altLang="en-US" sz="1400" dirty="0" smtClean="0">
                <a:latin typeface="+mj-ea"/>
                <a:ea typeface="+mj-ea"/>
              </a:rPr>
              <a:t>일 이내에 별도의 고용보험성립신고 제출</a:t>
            </a:r>
            <a:endParaRPr lang="en-US" altLang="ko-KR" sz="14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  <a:ea typeface="+mj-ea"/>
              </a:rPr>
              <a:t>(</a:t>
            </a:r>
            <a:r>
              <a:rPr lang="ko-KR" altLang="en-US" sz="1400" dirty="0" smtClean="0">
                <a:latin typeface="+mj-ea"/>
                <a:ea typeface="+mj-ea"/>
              </a:rPr>
              <a:t>산재보험과 달리 별도 </a:t>
            </a:r>
            <a:r>
              <a:rPr lang="ko-KR" altLang="en-US" sz="1400" dirty="0" err="1" smtClean="0">
                <a:latin typeface="+mj-ea"/>
                <a:ea typeface="+mj-ea"/>
              </a:rPr>
              <a:t>특고</a:t>
            </a:r>
            <a:r>
              <a:rPr lang="ko-KR" altLang="en-US" sz="1400" dirty="0" smtClean="0">
                <a:latin typeface="+mj-ea"/>
                <a:ea typeface="+mj-ea"/>
              </a:rPr>
              <a:t> 관리번호 부여</a:t>
            </a:r>
            <a:r>
              <a:rPr lang="en-US" altLang="ko-KR" sz="1400" dirty="0" smtClean="0">
                <a:latin typeface="+mj-ea"/>
                <a:ea typeface="+mj-ea"/>
              </a:rPr>
              <a:t>)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643600" y="4073527"/>
            <a:ext cx="3626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부과고지 사업장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노무계약자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 기존관리번호와 별도 </a:t>
            </a:r>
            <a:r>
              <a:rPr lang="ko-KR" altLang="en-US" sz="1400" dirty="0" err="1" smtClean="0">
                <a:latin typeface="+mj-ea"/>
                <a:ea typeface="+mj-ea"/>
              </a:rPr>
              <a:t>특고</a:t>
            </a:r>
            <a:r>
              <a:rPr lang="ko-KR" altLang="en-US" sz="1400" dirty="0" smtClean="0">
                <a:latin typeface="+mj-ea"/>
                <a:ea typeface="+mj-ea"/>
              </a:rPr>
              <a:t> 관리번호 부여</a:t>
            </a:r>
            <a:endParaRPr lang="en-US" altLang="ko-KR" sz="1400" dirty="0">
              <a:latin typeface="+mj-ea"/>
              <a:ea typeface="+mj-ea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88085" y="3741295"/>
            <a:ext cx="362610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부과고지 사업장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노무계약자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 </a:t>
            </a:r>
            <a:r>
              <a:rPr lang="ko-KR" altLang="en-US" sz="1400" dirty="0">
                <a:latin typeface="+mj-ea"/>
              </a:rPr>
              <a:t>최초 노무제공시작일로부터 </a:t>
            </a:r>
            <a:r>
              <a:rPr lang="en-US" altLang="ko-KR" sz="1400" dirty="0">
                <a:latin typeface="+mj-ea"/>
              </a:rPr>
              <a:t>14</a:t>
            </a:r>
            <a:r>
              <a:rPr lang="ko-KR" altLang="en-US" sz="1400" dirty="0">
                <a:latin typeface="+mj-ea"/>
              </a:rPr>
              <a:t>일 이내에 별도의 고용보험성립신고 </a:t>
            </a:r>
            <a:r>
              <a:rPr lang="ko-KR" altLang="en-US" sz="1400" dirty="0" smtClean="0">
                <a:latin typeface="+mj-ea"/>
              </a:rPr>
              <a:t>제출</a:t>
            </a:r>
            <a:endParaRPr lang="en-US" altLang="ko-KR" sz="1400" dirty="0" smtClean="0">
              <a:latin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</a:rPr>
              <a:t> (</a:t>
            </a:r>
            <a:r>
              <a:rPr lang="ko-KR" altLang="en-US" sz="1400" dirty="0" smtClean="0">
                <a:latin typeface="+mj-ea"/>
              </a:rPr>
              <a:t>별도 </a:t>
            </a:r>
            <a:r>
              <a:rPr lang="ko-KR" altLang="en-US" sz="1400" dirty="0" err="1" smtClean="0">
                <a:latin typeface="+mj-ea"/>
              </a:rPr>
              <a:t>특고</a:t>
            </a:r>
            <a:r>
              <a:rPr lang="ko-KR" altLang="en-US" sz="1400" dirty="0" smtClean="0">
                <a:latin typeface="+mj-ea"/>
              </a:rPr>
              <a:t> 관리번호 부여</a:t>
            </a:r>
            <a:r>
              <a:rPr lang="en-US" altLang="ko-KR" sz="1400" dirty="0" smtClean="0">
                <a:latin typeface="+mj-ea"/>
              </a:rPr>
              <a:t>)</a:t>
            </a:r>
            <a:endParaRPr lang="en-US" altLang="ko-KR" sz="1400" dirty="0">
              <a:latin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endParaRPr lang="en-US" altLang="ko-KR" sz="1400" dirty="0">
              <a:latin typeface="+mj-ea"/>
              <a:ea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43600" y="5550408"/>
            <a:ext cx="7970706" cy="950976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※ 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산재보험 자신신고 사업장</a:t>
            </a:r>
            <a:r>
              <a:rPr lang="en-US" altLang="ko-KR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(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건설</a:t>
            </a:r>
            <a:r>
              <a:rPr lang="en-US" altLang="ko-KR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) 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이외에는 별도 </a:t>
            </a:r>
            <a:r>
              <a:rPr lang="ko-KR" altLang="en-US" b="1" dirty="0" err="1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특고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성립신고 필요</a:t>
            </a:r>
            <a:endParaRPr lang="en-US" altLang="ko-KR" b="1" dirty="0" smtClean="0">
              <a:solidFill>
                <a:srgbClr val="0000FF"/>
              </a:solidFill>
              <a:latin typeface="맑은 고딕"/>
              <a:ea typeface="맑은 고딕"/>
              <a:cs typeface="함초롬돋움" panose="020B0504000101010101" pitchFamily="50" charset="-127"/>
            </a:endParaRPr>
          </a:p>
          <a:p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</a:t>
            </a:r>
            <a:r>
              <a:rPr lang="en-US" altLang="ko-KR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  (</a:t>
            </a:r>
            <a:r>
              <a:rPr lang="ko-KR" altLang="en-US" b="1" dirty="0" err="1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특고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관리번호 부여</a:t>
            </a:r>
            <a:r>
              <a:rPr lang="en-US" altLang="ko-KR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)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</a:t>
            </a:r>
            <a:endParaRPr lang="ko-KR" altLang="en-US" b="1" dirty="0" smtClean="0">
              <a:solidFill>
                <a:srgbClr val="0000FF"/>
              </a:solidFill>
              <a:latin typeface="+mn-ea"/>
              <a:cs typeface="함초롬돋움" panose="020B05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06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신고 서식 분류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6" y="1279709"/>
            <a:ext cx="8626446" cy="544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0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신고 서식 분류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4" y="1193976"/>
            <a:ext cx="8823487" cy="543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신고 서식 분류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1227695"/>
            <a:ext cx="8412480" cy="536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0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신고 서식 분류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8" y="1227694"/>
            <a:ext cx="8423684" cy="54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1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토탈서비스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 이용방법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08418"/>
            <a:ext cx="85058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611188" y="5221224"/>
            <a:ext cx="8020748" cy="1289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※ 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  <a:hlinkClick r:id="rId3"/>
              </a:rPr>
              <a:t>https://total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. Comwel.or.kr 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접속 후 로그인</a:t>
            </a:r>
            <a:endParaRPr lang="en-US" altLang="ko-KR" b="1" dirty="0">
              <a:solidFill>
                <a:schemeClr val="tx1"/>
              </a:solidFill>
              <a:latin typeface="맑은 고딕"/>
              <a:ea typeface="맑은 고딕"/>
              <a:cs typeface="함초롬돋움" panose="020B05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각 종 신고는 메인 화면의 민원접수 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/ 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신고 선택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, 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각 종 정보 조회는 메인 화면의 정보조회 선택</a:t>
            </a:r>
            <a:endParaRPr lang="ko-KR" altLang="en-US" b="1" dirty="0" smtClean="0">
              <a:solidFill>
                <a:schemeClr val="tx1"/>
              </a:solidFill>
              <a:latin typeface="+mn-ea"/>
              <a:cs typeface="함초롬돋움" panose="020B05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10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토탈서비스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 이용방법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611188" y="5221224"/>
            <a:ext cx="8020748" cy="1289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민원접수 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/ 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신고 선택 후 특수형태근로종사자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(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노무제공자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)</a:t>
            </a:r>
            <a:r>
              <a:rPr lang="en-US" altLang="ko-KR" b="1" dirty="0" smtClean="0">
                <a:solidFill>
                  <a:schemeClr val="tx1"/>
                </a:solidFill>
                <a:latin typeface="중간안상수체"/>
                <a:ea typeface="중간안상수체"/>
                <a:cs typeface="함초롬돋움" panose="020B0504000101010101" pitchFamily="50" charset="-127"/>
              </a:rPr>
              <a:t>·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예술인 탭 클릭하면 아래 항목은 각 종 신고 항목 표시</a:t>
            </a:r>
            <a:endParaRPr lang="ko-KR" altLang="en-US" b="1" dirty="0" smtClean="0">
              <a:solidFill>
                <a:schemeClr val="tx1"/>
              </a:solidFill>
              <a:latin typeface="+mn-ea"/>
              <a:cs typeface="함초롬돋움" panose="020B0504000101010101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64" y="1125538"/>
            <a:ext cx="2095500" cy="398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67" y="1216152"/>
            <a:ext cx="2443541" cy="3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2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토탈서비스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 이용방법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347472" y="5340096"/>
            <a:ext cx="8577072" cy="1289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정보조회 선택 후 보험료정보 조회 탭 클릭하고 아래 항목에서 부과고지 보험료 조회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(20209) 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화면에서 </a:t>
            </a:r>
            <a:r>
              <a:rPr lang="ko-KR" altLang="en-US" b="1" dirty="0" err="1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사업장별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(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개인별</a:t>
            </a:r>
            <a:r>
              <a:rPr lang="en-US" altLang="ko-KR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)</a:t>
            </a:r>
            <a:r>
              <a:rPr lang="ko-KR" altLang="en-US" b="1" dirty="0" smtClean="0">
                <a:solidFill>
                  <a:schemeClr val="tx1"/>
                </a:solidFill>
                <a:latin typeface="맑은 고딕"/>
                <a:ea typeface="맑은 고딕"/>
                <a:cs typeface="함초롬돋움" panose="020B0504000101010101" pitchFamily="50" charset="-127"/>
              </a:rPr>
              <a:t> 보험료 조회 가능</a:t>
            </a:r>
            <a:endParaRPr lang="ko-KR" altLang="en-US" b="1" dirty="0" smtClean="0">
              <a:solidFill>
                <a:schemeClr val="tx1"/>
              </a:solidFill>
              <a:latin typeface="+mn-ea"/>
              <a:cs typeface="함초롬돋움" panose="020B0504000101010101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43393"/>
            <a:ext cx="8741664" cy="397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6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토탈서비스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 이용방법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" y="1234335"/>
            <a:ext cx="8314442" cy="510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29768" y="5961888"/>
            <a:ext cx="118872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 smtClean="0">
              <a:solidFill>
                <a:schemeClr val="tx1"/>
              </a:solidFill>
              <a:latin typeface="+mn-ea"/>
              <a:cs typeface="함초롬돋움" panose="020B05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703320" y="2404872"/>
            <a:ext cx="3328416" cy="4023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 smtClean="0">
              <a:solidFill>
                <a:schemeClr val="tx1"/>
              </a:solidFill>
              <a:latin typeface="+mn-ea"/>
              <a:cs typeface="함초롬돋움" panose="020B05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23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6">
            <a:extLst>
              <a:ext uri="{FF2B5EF4-FFF2-40B4-BE49-F238E27FC236}">
                <a16:creationId xmlns:a16="http://schemas.microsoft.com/office/drawing/2014/main" id="{F3EEADFD-6F13-4FC5-879C-529A02B7A472}"/>
              </a:ext>
            </a:extLst>
          </p:cNvPr>
          <p:cNvSpPr/>
          <p:nvPr/>
        </p:nvSpPr>
        <p:spPr>
          <a:xfrm>
            <a:off x="545180" y="1904214"/>
            <a:ext cx="8255839" cy="4597389"/>
          </a:xfrm>
          <a:prstGeom prst="roundRect">
            <a:avLst>
              <a:gd name="adj" fmla="val 4833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fontAlgn="base"/>
            <a:endParaRPr lang="en-US" altLang="ko-KR" sz="16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fontAlgn="base"/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fontAlgn="base"/>
            <a:endParaRPr lang="en-US" altLang="ko-KR" sz="16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fontAlgn="base"/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fontAlgn="base"/>
            <a:endParaRPr lang="en-US" altLang="ko-KR" sz="16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fontAlgn="base"/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fontAlgn="base"/>
            <a:endParaRPr lang="en-US" altLang="ko-KR" sz="16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fontAlgn="base"/>
            <a:endParaRPr lang="ko-KR" altLang="en-US" sz="1400" dirty="0">
              <a:solidFill>
                <a:schemeClr val="tx1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366725" y="5910614"/>
            <a:ext cx="6489215" cy="966598"/>
            <a:chOff x="1624101" y="5910614"/>
            <a:chExt cx="6489215" cy="966598"/>
          </a:xfrm>
        </p:grpSpPr>
        <p:grpSp>
          <p:nvGrpSpPr>
            <p:cNvPr id="4" name="그룹 3"/>
            <p:cNvGrpSpPr/>
            <p:nvPr/>
          </p:nvGrpSpPr>
          <p:grpSpPr>
            <a:xfrm>
              <a:off x="5423118" y="6399826"/>
              <a:ext cx="995156" cy="477386"/>
              <a:chOff x="2870200" y="4062413"/>
              <a:chExt cx="1184275" cy="406400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71" name="Freeform 66"/>
              <p:cNvSpPr>
                <a:spLocks noEditPoints="1"/>
              </p:cNvSpPr>
              <p:nvPr/>
            </p:nvSpPr>
            <p:spPr bwMode="auto">
              <a:xfrm>
                <a:off x="3178175" y="4062413"/>
                <a:ext cx="568325" cy="406400"/>
              </a:xfrm>
              <a:custGeom>
                <a:avLst/>
                <a:gdLst>
                  <a:gd name="T0" fmla="*/ 348 w 358"/>
                  <a:gd name="T1" fmla="*/ 72 h 256"/>
                  <a:gd name="T2" fmla="*/ 260 w 358"/>
                  <a:gd name="T3" fmla="*/ 34 h 256"/>
                  <a:gd name="T4" fmla="*/ 178 w 358"/>
                  <a:gd name="T5" fmla="*/ 0 h 256"/>
                  <a:gd name="T6" fmla="*/ 42 w 358"/>
                  <a:gd name="T7" fmla="*/ 58 h 256"/>
                  <a:gd name="T8" fmla="*/ 10 w 358"/>
                  <a:gd name="T9" fmla="*/ 72 h 256"/>
                  <a:gd name="T10" fmla="*/ 0 w 358"/>
                  <a:gd name="T11" fmla="*/ 80 h 256"/>
                  <a:gd name="T12" fmla="*/ 2 w 358"/>
                  <a:gd name="T13" fmla="*/ 82 h 256"/>
                  <a:gd name="T14" fmla="*/ 26 w 358"/>
                  <a:gd name="T15" fmla="*/ 84 h 256"/>
                  <a:gd name="T16" fmla="*/ 26 w 358"/>
                  <a:gd name="T17" fmla="*/ 236 h 256"/>
                  <a:gd name="T18" fmla="*/ 26 w 358"/>
                  <a:gd name="T19" fmla="*/ 250 h 256"/>
                  <a:gd name="T20" fmla="*/ 26 w 358"/>
                  <a:gd name="T21" fmla="*/ 252 h 256"/>
                  <a:gd name="T22" fmla="*/ 30 w 358"/>
                  <a:gd name="T23" fmla="*/ 256 h 256"/>
                  <a:gd name="T24" fmla="*/ 328 w 358"/>
                  <a:gd name="T25" fmla="*/ 256 h 256"/>
                  <a:gd name="T26" fmla="*/ 332 w 358"/>
                  <a:gd name="T27" fmla="*/ 252 h 256"/>
                  <a:gd name="T28" fmla="*/ 332 w 358"/>
                  <a:gd name="T29" fmla="*/ 248 h 256"/>
                  <a:gd name="T30" fmla="*/ 332 w 358"/>
                  <a:gd name="T31" fmla="*/ 214 h 256"/>
                  <a:gd name="T32" fmla="*/ 348 w 358"/>
                  <a:gd name="T33" fmla="*/ 84 h 256"/>
                  <a:gd name="T34" fmla="*/ 356 w 358"/>
                  <a:gd name="T35" fmla="*/ 82 h 256"/>
                  <a:gd name="T36" fmla="*/ 358 w 358"/>
                  <a:gd name="T37" fmla="*/ 80 h 256"/>
                  <a:gd name="T38" fmla="*/ 348 w 358"/>
                  <a:gd name="T39" fmla="*/ 72 h 256"/>
                  <a:gd name="T40" fmla="*/ 94 w 358"/>
                  <a:gd name="T41" fmla="*/ 214 h 256"/>
                  <a:gd name="T42" fmla="*/ 60 w 358"/>
                  <a:gd name="T43" fmla="*/ 84 h 256"/>
                  <a:gd name="T44" fmla="*/ 94 w 358"/>
                  <a:gd name="T45" fmla="*/ 214 h 256"/>
                  <a:gd name="T46" fmla="*/ 196 w 358"/>
                  <a:gd name="T47" fmla="*/ 214 h 256"/>
                  <a:gd name="T48" fmla="*/ 196 w 358"/>
                  <a:gd name="T49" fmla="*/ 174 h 256"/>
                  <a:gd name="T50" fmla="*/ 196 w 358"/>
                  <a:gd name="T51" fmla="*/ 174 h 256"/>
                  <a:gd name="T52" fmla="*/ 194 w 358"/>
                  <a:gd name="T53" fmla="*/ 170 h 256"/>
                  <a:gd name="T54" fmla="*/ 166 w 358"/>
                  <a:gd name="T55" fmla="*/ 170 h 256"/>
                  <a:gd name="T56" fmla="*/ 164 w 358"/>
                  <a:gd name="T57" fmla="*/ 170 h 256"/>
                  <a:gd name="T58" fmla="*/ 162 w 358"/>
                  <a:gd name="T59" fmla="*/ 174 h 256"/>
                  <a:gd name="T60" fmla="*/ 162 w 358"/>
                  <a:gd name="T61" fmla="*/ 202 h 256"/>
                  <a:gd name="T62" fmla="*/ 128 w 358"/>
                  <a:gd name="T63" fmla="*/ 214 h 256"/>
                  <a:gd name="T64" fmla="*/ 178 w 358"/>
                  <a:gd name="T65" fmla="*/ 84 h 256"/>
                  <a:gd name="T66" fmla="*/ 230 w 358"/>
                  <a:gd name="T67" fmla="*/ 214 h 256"/>
                  <a:gd name="T68" fmla="*/ 298 w 358"/>
                  <a:gd name="T69" fmla="*/ 214 h 256"/>
                  <a:gd name="T70" fmla="*/ 264 w 358"/>
                  <a:gd name="T71" fmla="*/ 84 h 256"/>
                  <a:gd name="T72" fmla="*/ 298 w 358"/>
                  <a:gd name="T73" fmla="*/ 214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56">
                    <a:moveTo>
                      <a:pt x="348" y="72"/>
                    </a:moveTo>
                    <a:lnTo>
                      <a:pt x="348" y="72"/>
                    </a:lnTo>
                    <a:lnTo>
                      <a:pt x="316" y="58"/>
                    </a:lnTo>
                    <a:lnTo>
                      <a:pt x="260" y="34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98" y="34"/>
                    </a:lnTo>
                    <a:lnTo>
                      <a:pt x="42" y="58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4" y="76"/>
                    </a:lnTo>
                    <a:lnTo>
                      <a:pt x="0" y="80"/>
                    </a:lnTo>
                    <a:lnTo>
                      <a:pt x="0" y="82"/>
                    </a:lnTo>
                    <a:lnTo>
                      <a:pt x="2" y="82"/>
                    </a:lnTo>
                    <a:lnTo>
                      <a:pt x="10" y="84"/>
                    </a:lnTo>
                    <a:lnTo>
                      <a:pt x="26" y="84"/>
                    </a:lnTo>
                    <a:lnTo>
                      <a:pt x="26" y="214"/>
                    </a:lnTo>
                    <a:lnTo>
                      <a:pt x="26" y="236"/>
                    </a:lnTo>
                    <a:lnTo>
                      <a:pt x="26" y="248"/>
                    </a:lnTo>
                    <a:lnTo>
                      <a:pt x="26" y="250"/>
                    </a:lnTo>
                    <a:lnTo>
                      <a:pt x="26" y="252"/>
                    </a:lnTo>
                    <a:lnTo>
                      <a:pt x="26" y="252"/>
                    </a:lnTo>
                    <a:lnTo>
                      <a:pt x="26" y="256"/>
                    </a:lnTo>
                    <a:lnTo>
                      <a:pt x="30" y="256"/>
                    </a:lnTo>
                    <a:lnTo>
                      <a:pt x="328" y="256"/>
                    </a:lnTo>
                    <a:lnTo>
                      <a:pt x="328" y="256"/>
                    </a:lnTo>
                    <a:lnTo>
                      <a:pt x="332" y="256"/>
                    </a:lnTo>
                    <a:lnTo>
                      <a:pt x="332" y="252"/>
                    </a:lnTo>
                    <a:lnTo>
                      <a:pt x="332" y="250"/>
                    </a:lnTo>
                    <a:lnTo>
                      <a:pt x="332" y="248"/>
                    </a:lnTo>
                    <a:lnTo>
                      <a:pt x="332" y="236"/>
                    </a:lnTo>
                    <a:lnTo>
                      <a:pt x="332" y="214"/>
                    </a:lnTo>
                    <a:lnTo>
                      <a:pt x="332" y="84"/>
                    </a:lnTo>
                    <a:lnTo>
                      <a:pt x="348" y="84"/>
                    </a:lnTo>
                    <a:lnTo>
                      <a:pt x="348" y="84"/>
                    </a:lnTo>
                    <a:lnTo>
                      <a:pt x="356" y="82"/>
                    </a:lnTo>
                    <a:lnTo>
                      <a:pt x="358" y="82"/>
                    </a:lnTo>
                    <a:lnTo>
                      <a:pt x="358" y="80"/>
                    </a:lnTo>
                    <a:lnTo>
                      <a:pt x="354" y="76"/>
                    </a:lnTo>
                    <a:lnTo>
                      <a:pt x="348" y="72"/>
                    </a:lnTo>
                    <a:lnTo>
                      <a:pt x="348" y="72"/>
                    </a:lnTo>
                    <a:close/>
                    <a:moveTo>
                      <a:pt x="94" y="214"/>
                    </a:moveTo>
                    <a:lnTo>
                      <a:pt x="60" y="214"/>
                    </a:lnTo>
                    <a:lnTo>
                      <a:pt x="60" y="84"/>
                    </a:lnTo>
                    <a:lnTo>
                      <a:pt x="94" y="84"/>
                    </a:lnTo>
                    <a:lnTo>
                      <a:pt x="94" y="214"/>
                    </a:lnTo>
                    <a:close/>
                    <a:moveTo>
                      <a:pt x="230" y="214"/>
                    </a:moveTo>
                    <a:lnTo>
                      <a:pt x="196" y="214"/>
                    </a:lnTo>
                    <a:lnTo>
                      <a:pt x="196" y="202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4" y="170"/>
                    </a:lnTo>
                    <a:lnTo>
                      <a:pt x="192" y="170"/>
                    </a:lnTo>
                    <a:lnTo>
                      <a:pt x="166" y="170"/>
                    </a:lnTo>
                    <a:lnTo>
                      <a:pt x="166" y="170"/>
                    </a:lnTo>
                    <a:lnTo>
                      <a:pt x="164" y="170"/>
                    </a:lnTo>
                    <a:lnTo>
                      <a:pt x="162" y="174"/>
                    </a:lnTo>
                    <a:lnTo>
                      <a:pt x="162" y="174"/>
                    </a:lnTo>
                    <a:lnTo>
                      <a:pt x="162" y="174"/>
                    </a:lnTo>
                    <a:lnTo>
                      <a:pt x="162" y="202"/>
                    </a:lnTo>
                    <a:lnTo>
                      <a:pt x="162" y="214"/>
                    </a:lnTo>
                    <a:lnTo>
                      <a:pt x="128" y="214"/>
                    </a:lnTo>
                    <a:lnTo>
                      <a:pt x="128" y="84"/>
                    </a:lnTo>
                    <a:lnTo>
                      <a:pt x="178" y="84"/>
                    </a:lnTo>
                    <a:lnTo>
                      <a:pt x="230" y="84"/>
                    </a:lnTo>
                    <a:lnTo>
                      <a:pt x="230" y="214"/>
                    </a:lnTo>
                    <a:lnTo>
                      <a:pt x="230" y="214"/>
                    </a:lnTo>
                    <a:close/>
                    <a:moveTo>
                      <a:pt x="298" y="214"/>
                    </a:moveTo>
                    <a:lnTo>
                      <a:pt x="264" y="214"/>
                    </a:lnTo>
                    <a:lnTo>
                      <a:pt x="264" y="84"/>
                    </a:lnTo>
                    <a:lnTo>
                      <a:pt x="298" y="84"/>
                    </a:lnTo>
                    <a:lnTo>
                      <a:pt x="298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72" name="Freeform 67"/>
              <p:cNvSpPr>
                <a:spLocks noEditPoints="1"/>
              </p:cNvSpPr>
              <p:nvPr/>
            </p:nvSpPr>
            <p:spPr bwMode="auto">
              <a:xfrm>
                <a:off x="2870200" y="4224338"/>
                <a:ext cx="333375" cy="244475"/>
              </a:xfrm>
              <a:custGeom>
                <a:avLst/>
                <a:gdLst>
                  <a:gd name="T0" fmla="*/ 4 w 210"/>
                  <a:gd name="T1" fmla="*/ 0 h 154"/>
                  <a:gd name="T2" fmla="*/ 0 w 210"/>
                  <a:gd name="T3" fmla="*/ 150 h 154"/>
                  <a:gd name="T4" fmla="*/ 4 w 210"/>
                  <a:gd name="T5" fmla="*/ 154 h 154"/>
                  <a:gd name="T6" fmla="*/ 208 w 210"/>
                  <a:gd name="T7" fmla="*/ 154 h 154"/>
                  <a:gd name="T8" fmla="*/ 210 w 210"/>
                  <a:gd name="T9" fmla="*/ 4 h 154"/>
                  <a:gd name="T10" fmla="*/ 204 w 210"/>
                  <a:gd name="T11" fmla="*/ 0 h 154"/>
                  <a:gd name="T12" fmla="*/ 42 w 210"/>
                  <a:gd name="T13" fmla="*/ 130 h 154"/>
                  <a:gd name="T14" fmla="*/ 26 w 210"/>
                  <a:gd name="T15" fmla="*/ 130 h 154"/>
                  <a:gd name="T16" fmla="*/ 22 w 210"/>
                  <a:gd name="T17" fmla="*/ 82 h 154"/>
                  <a:gd name="T18" fmla="*/ 26 w 210"/>
                  <a:gd name="T19" fmla="*/ 78 h 154"/>
                  <a:gd name="T20" fmla="*/ 42 w 210"/>
                  <a:gd name="T21" fmla="*/ 78 h 154"/>
                  <a:gd name="T22" fmla="*/ 42 w 210"/>
                  <a:gd name="T23" fmla="*/ 48 h 154"/>
                  <a:gd name="T24" fmla="*/ 38 w 210"/>
                  <a:gd name="T25" fmla="*/ 52 h 154"/>
                  <a:gd name="T26" fmla="*/ 22 w 210"/>
                  <a:gd name="T27" fmla="*/ 50 h 154"/>
                  <a:gd name="T28" fmla="*/ 22 w 210"/>
                  <a:gd name="T29" fmla="*/ 30 h 154"/>
                  <a:gd name="T30" fmla="*/ 38 w 210"/>
                  <a:gd name="T31" fmla="*/ 26 h 154"/>
                  <a:gd name="T32" fmla="*/ 42 w 210"/>
                  <a:gd name="T33" fmla="*/ 30 h 154"/>
                  <a:gd name="T34" fmla="*/ 90 w 210"/>
                  <a:gd name="T35" fmla="*/ 126 h 154"/>
                  <a:gd name="T36" fmla="*/ 74 w 210"/>
                  <a:gd name="T37" fmla="*/ 130 h 154"/>
                  <a:gd name="T38" fmla="*/ 68 w 210"/>
                  <a:gd name="T39" fmla="*/ 126 h 154"/>
                  <a:gd name="T40" fmla="*/ 70 w 210"/>
                  <a:gd name="T41" fmla="*/ 78 h 154"/>
                  <a:gd name="T42" fmla="*/ 86 w 210"/>
                  <a:gd name="T43" fmla="*/ 78 h 154"/>
                  <a:gd name="T44" fmla="*/ 90 w 210"/>
                  <a:gd name="T45" fmla="*/ 126 h 154"/>
                  <a:gd name="T46" fmla="*/ 90 w 210"/>
                  <a:gd name="T47" fmla="*/ 50 h 154"/>
                  <a:gd name="T48" fmla="*/ 74 w 210"/>
                  <a:gd name="T49" fmla="*/ 52 h 154"/>
                  <a:gd name="T50" fmla="*/ 68 w 210"/>
                  <a:gd name="T51" fmla="*/ 30 h 154"/>
                  <a:gd name="T52" fmla="*/ 74 w 210"/>
                  <a:gd name="T53" fmla="*/ 26 h 154"/>
                  <a:gd name="T54" fmla="*/ 90 w 210"/>
                  <a:gd name="T55" fmla="*/ 28 h 154"/>
                  <a:gd name="T56" fmla="*/ 138 w 210"/>
                  <a:gd name="T57" fmla="*/ 126 h 154"/>
                  <a:gd name="T58" fmla="*/ 134 w 210"/>
                  <a:gd name="T59" fmla="*/ 130 h 154"/>
                  <a:gd name="T60" fmla="*/ 118 w 210"/>
                  <a:gd name="T61" fmla="*/ 130 h 154"/>
                  <a:gd name="T62" fmla="*/ 116 w 210"/>
                  <a:gd name="T63" fmla="*/ 82 h 154"/>
                  <a:gd name="T64" fmla="*/ 134 w 210"/>
                  <a:gd name="T65" fmla="*/ 78 h 154"/>
                  <a:gd name="T66" fmla="*/ 138 w 210"/>
                  <a:gd name="T67" fmla="*/ 82 h 154"/>
                  <a:gd name="T68" fmla="*/ 138 w 210"/>
                  <a:gd name="T69" fmla="*/ 48 h 154"/>
                  <a:gd name="T70" fmla="*/ 122 w 210"/>
                  <a:gd name="T71" fmla="*/ 52 h 154"/>
                  <a:gd name="T72" fmla="*/ 116 w 210"/>
                  <a:gd name="T73" fmla="*/ 48 h 154"/>
                  <a:gd name="T74" fmla="*/ 118 w 210"/>
                  <a:gd name="T75" fmla="*/ 28 h 154"/>
                  <a:gd name="T76" fmla="*/ 134 w 210"/>
                  <a:gd name="T77" fmla="*/ 26 h 154"/>
                  <a:gd name="T78" fmla="*/ 138 w 210"/>
                  <a:gd name="T79" fmla="*/ 48 h 154"/>
                  <a:gd name="T80" fmla="*/ 184 w 210"/>
                  <a:gd name="T81" fmla="*/ 130 h 154"/>
                  <a:gd name="T82" fmla="*/ 168 w 210"/>
                  <a:gd name="T83" fmla="*/ 130 h 154"/>
                  <a:gd name="T84" fmla="*/ 164 w 210"/>
                  <a:gd name="T85" fmla="*/ 82 h 154"/>
                  <a:gd name="T86" fmla="*/ 168 w 210"/>
                  <a:gd name="T87" fmla="*/ 78 h 154"/>
                  <a:gd name="T88" fmla="*/ 184 w 210"/>
                  <a:gd name="T89" fmla="*/ 78 h 154"/>
                  <a:gd name="T90" fmla="*/ 186 w 210"/>
                  <a:gd name="T91" fmla="*/ 48 h 154"/>
                  <a:gd name="T92" fmla="*/ 180 w 210"/>
                  <a:gd name="T93" fmla="*/ 52 h 154"/>
                  <a:gd name="T94" fmla="*/ 166 w 210"/>
                  <a:gd name="T95" fmla="*/ 50 h 154"/>
                  <a:gd name="T96" fmla="*/ 164 w 210"/>
                  <a:gd name="T97" fmla="*/ 30 h 154"/>
                  <a:gd name="T98" fmla="*/ 180 w 210"/>
                  <a:gd name="T99" fmla="*/ 26 h 154"/>
                  <a:gd name="T100" fmla="*/ 186 w 210"/>
                  <a:gd name="T101" fmla="*/ 3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0" h="154">
                    <a:moveTo>
                      <a:pt x="20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0" y="154"/>
                    </a:lnTo>
                    <a:lnTo>
                      <a:pt x="4" y="154"/>
                    </a:lnTo>
                    <a:lnTo>
                      <a:pt x="204" y="154"/>
                    </a:lnTo>
                    <a:lnTo>
                      <a:pt x="204" y="154"/>
                    </a:lnTo>
                    <a:lnTo>
                      <a:pt x="208" y="154"/>
                    </a:lnTo>
                    <a:lnTo>
                      <a:pt x="210" y="150"/>
                    </a:lnTo>
                    <a:lnTo>
                      <a:pt x="210" y="4"/>
                    </a:lnTo>
                    <a:lnTo>
                      <a:pt x="210" y="4"/>
                    </a:lnTo>
                    <a:lnTo>
                      <a:pt x="208" y="0"/>
                    </a:lnTo>
                    <a:lnTo>
                      <a:pt x="204" y="0"/>
                    </a:lnTo>
                    <a:lnTo>
                      <a:pt x="204" y="0"/>
                    </a:lnTo>
                    <a:close/>
                    <a:moveTo>
                      <a:pt x="42" y="126"/>
                    </a:moveTo>
                    <a:lnTo>
                      <a:pt x="42" y="126"/>
                    </a:lnTo>
                    <a:lnTo>
                      <a:pt x="42" y="130"/>
                    </a:lnTo>
                    <a:lnTo>
                      <a:pt x="38" y="130"/>
                    </a:lnTo>
                    <a:lnTo>
                      <a:pt x="26" y="130"/>
                    </a:lnTo>
                    <a:lnTo>
                      <a:pt x="26" y="130"/>
                    </a:lnTo>
                    <a:lnTo>
                      <a:pt x="22" y="130"/>
                    </a:lnTo>
                    <a:lnTo>
                      <a:pt x="22" y="126"/>
                    </a:lnTo>
                    <a:lnTo>
                      <a:pt x="22" y="82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26" y="78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42" y="78"/>
                    </a:lnTo>
                    <a:lnTo>
                      <a:pt x="42" y="82"/>
                    </a:lnTo>
                    <a:lnTo>
                      <a:pt x="42" y="126"/>
                    </a:lnTo>
                    <a:close/>
                    <a:moveTo>
                      <a:pt x="42" y="48"/>
                    </a:moveTo>
                    <a:lnTo>
                      <a:pt x="42" y="48"/>
                    </a:lnTo>
                    <a:lnTo>
                      <a:pt x="42" y="50"/>
                    </a:lnTo>
                    <a:lnTo>
                      <a:pt x="38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50"/>
                    </a:lnTo>
                    <a:lnTo>
                      <a:pt x="22" y="48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28"/>
                    </a:lnTo>
                    <a:lnTo>
                      <a:pt x="26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42" y="28"/>
                    </a:lnTo>
                    <a:lnTo>
                      <a:pt x="42" y="30"/>
                    </a:lnTo>
                    <a:lnTo>
                      <a:pt x="42" y="48"/>
                    </a:lnTo>
                    <a:close/>
                    <a:moveTo>
                      <a:pt x="90" y="126"/>
                    </a:moveTo>
                    <a:lnTo>
                      <a:pt x="90" y="126"/>
                    </a:lnTo>
                    <a:lnTo>
                      <a:pt x="90" y="130"/>
                    </a:lnTo>
                    <a:lnTo>
                      <a:pt x="86" y="130"/>
                    </a:lnTo>
                    <a:lnTo>
                      <a:pt x="74" y="130"/>
                    </a:lnTo>
                    <a:lnTo>
                      <a:pt x="74" y="130"/>
                    </a:lnTo>
                    <a:lnTo>
                      <a:pt x="70" y="130"/>
                    </a:lnTo>
                    <a:lnTo>
                      <a:pt x="68" y="126"/>
                    </a:lnTo>
                    <a:lnTo>
                      <a:pt x="68" y="82"/>
                    </a:lnTo>
                    <a:lnTo>
                      <a:pt x="68" y="82"/>
                    </a:lnTo>
                    <a:lnTo>
                      <a:pt x="70" y="78"/>
                    </a:lnTo>
                    <a:lnTo>
                      <a:pt x="74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90" y="78"/>
                    </a:lnTo>
                    <a:lnTo>
                      <a:pt x="90" y="82"/>
                    </a:lnTo>
                    <a:lnTo>
                      <a:pt x="90" y="126"/>
                    </a:lnTo>
                    <a:close/>
                    <a:moveTo>
                      <a:pt x="90" y="48"/>
                    </a:moveTo>
                    <a:lnTo>
                      <a:pt x="90" y="48"/>
                    </a:lnTo>
                    <a:lnTo>
                      <a:pt x="90" y="50"/>
                    </a:lnTo>
                    <a:lnTo>
                      <a:pt x="86" y="52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0" y="50"/>
                    </a:lnTo>
                    <a:lnTo>
                      <a:pt x="68" y="48"/>
                    </a:lnTo>
                    <a:lnTo>
                      <a:pt x="68" y="30"/>
                    </a:lnTo>
                    <a:lnTo>
                      <a:pt x="68" y="30"/>
                    </a:lnTo>
                    <a:lnTo>
                      <a:pt x="70" y="28"/>
                    </a:lnTo>
                    <a:lnTo>
                      <a:pt x="74" y="26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90" y="28"/>
                    </a:lnTo>
                    <a:lnTo>
                      <a:pt x="90" y="30"/>
                    </a:lnTo>
                    <a:lnTo>
                      <a:pt x="90" y="48"/>
                    </a:lnTo>
                    <a:close/>
                    <a:moveTo>
                      <a:pt x="138" y="126"/>
                    </a:moveTo>
                    <a:lnTo>
                      <a:pt x="138" y="126"/>
                    </a:lnTo>
                    <a:lnTo>
                      <a:pt x="136" y="130"/>
                    </a:lnTo>
                    <a:lnTo>
                      <a:pt x="134" y="130"/>
                    </a:lnTo>
                    <a:lnTo>
                      <a:pt x="122" y="130"/>
                    </a:lnTo>
                    <a:lnTo>
                      <a:pt x="122" y="130"/>
                    </a:lnTo>
                    <a:lnTo>
                      <a:pt x="118" y="130"/>
                    </a:lnTo>
                    <a:lnTo>
                      <a:pt x="116" y="126"/>
                    </a:lnTo>
                    <a:lnTo>
                      <a:pt x="116" y="82"/>
                    </a:lnTo>
                    <a:lnTo>
                      <a:pt x="116" y="82"/>
                    </a:lnTo>
                    <a:lnTo>
                      <a:pt x="118" y="78"/>
                    </a:lnTo>
                    <a:lnTo>
                      <a:pt x="122" y="78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6" y="78"/>
                    </a:lnTo>
                    <a:lnTo>
                      <a:pt x="138" y="82"/>
                    </a:lnTo>
                    <a:lnTo>
                      <a:pt x="138" y="126"/>
                    </a:lnTo>
                    <a:close/>
                    <a:moveTo>
                      <a:pt x="138" y="48"/>
                    </a:moveTo>
                    <a:lnTo>
                      <a:pt x="138" y="48"/>
                    </a:lnTo>
                    <a:lnTo>
                      <a:pt x="136" y="50"/>
                    </a:lnTo>
                    <a:lnTo>
                      <a:pt x="134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18" y="50"/>
                    </a:lnTo>
                    <a:lnTo>
                      <a:pt x="116" y="48"/>
                    </a:lnTo>
                    <a:lnTo>
                      <a:pt x="116" y="30"/>
                    </a:lnTo>
                    <a:lnTo>
                      <a:pt x="116" y="30"/>
                    </a:lnTo>
                    <a:lnTo>
                      <a:pt x="118" y="28"/>
                    </a:lnTo>
                    <a:lnTo>
                      <a:pt x="122" y="26"/>
                    </a:lnTo>
                    <a:lnTo>
                      <a:pt x="134" y="26"/>
                    </a:lnTo>
                    <a:lnTo>
                      <a:pt x="134" y="26"/>
                    </a:lnTo>
                    <a:lnTo>
                      <a:pt x="136" y="28"/>
                    </a:lnTo>
                    <a:lnTo>
                      <a:pt x="138" y="30"/>
                    </a:lnTo>
                    <a:lnTo>
                      <a:pt x="138" y="48"/>
                    </a:lnTo>
                    <a:close/>
                    <a:moveTo>
                      <a:pt x="186" y="126"/>
                    </a:moveTo>
                    <a:lnTo>
                      <a:pt x="186" y="126"/>
                    </a:lnTo>
                    <a:lnTo>
                      <a:pt x="184" y="130"/>
                    </a:lnTo>
                    <a:lnTo>
                      <a:pt x="180" y="130"/>
                    </a:lnTo>
                    <a:lnTo>
                      <a:pt x="168" y="130"/>
                    </a:lnTo>
                    <a:lnTo>
                      <a:pt x="168" y="130"/>
                    </a:lnTo>
                    <a:lnTo>
                      <a:pt x="166" y="130"/>
                    </a:lnTo>
                    <a:lnTo>
                      <a:pt x="164" y="126"/>
                    </a:lnTo>
                    <a:lnTo>
                      <a:pt x="164" y="82"/>
                    </a:lnTo>
                    <a:lnTo>
                      <a:pt x="164" y="82"/>
                    </a:lnTo>
                    <a:lnTo>
                      <a:pt x="166" y="78"/>
                    </a:lnTo>
                    <a:lnTo>
                      <a:pt x="168" y="78"/>
                    </a:lnTo>
                    <a:lnTo>
                      <a:pt x="180" y="78"/>
                    </a:lnTo>
                    <a:lnTo>
                      <a:pt x="180" y="78"/>
                    </a:lnTo>
                    <a:lnTo>
                      <a:pt x="184" y="78"/>
                    </a:lnTo>
                    <a:lnTo>
                      <a:pt x="186" y="82"/>
                    </a:lnTo>
                    <a:lnTo>
                      <a:pt x="186" y="126"/>
                    </a:lnTo>
                    <a:close/>
                    <a:moveTo>
                      <a:pt x="186" y="48"/>
                    </a:moveTo>
                    <a:lnTo>
                      <a:pt x="186" y="48"/>
                    </a:lnTo>
                    <a:lnTo>
                      <a:pt x="184" y="50"/>
                    </a:lnTo>
                    <a:lnTo>
                      <a:pt x="180" y="52"/>
                    </a:lnTo>
                    <a:lnTo>
                      <a:pt x="168" y="52"/>
                    </a:lnTo>
                    <a:lnTo>
                      <a:pt x="168" y="52"/>
                    </a:lnTo>
                    <a:lnTo>
                      <a:pt x="166" y="50"/>
                    </a:lnTo>
                    <a:lnTo>
                      <a:pt x="164" y="48"/>
                    </a:lnTo>
                    <a:lnTo>
                      <a:pt x="164" y="30"/>
                    </a:lnTo>
                    <a:lnTo>
                      <a:pt x="164" y="30"/>
                    </a:lnTo>
                    <a:lnTo>
                      <a:pt x="166" y="28"/>
                    </a:lnTo>
                    <a:lnTo>
                      <a:pt x="168" y="26"/>
                    </a:lnTo>
                    <a:lnTo>
                      <a:pt x="180" y="26"/>
                    </a:lnTo>
                    <a:lnTo>
                      <a:pt x="180" y="26"/>
                    </a:lnTo>
                    <a:lnTo>
                      <a:pt x="184" y="28"/>
                    </a:lnTo>
                    <a:lnTo>
                      <a:pt x="186" y="30"/>
                    </a:lnTo>
                    <a:lnTo>
                      <a:pt x="18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73" name="Freeform 68"/>
              <p:cNvSpPr>
                <a:spLocks noEditPoints="1"/>
              </p:cNvSpPr>
              <p:nvPr/>
            </p:nvSpPr>
            <p:spPr bwMode="auto">
              <a:xfrm>
                <a:off x="3724275" y="4224338"/>
                <a:ext cx="330200" cy="244475"/>
              </a:xfrm>
              <a:custGeom>
                <a:avLst/>
                <a:gdLst>
                  <a:gd name="T0" fmla="*/ 4 w 208"/>
                  <a:gd name="T1" fmla="*/ 0 h 154"/>
                  <a:gd name="T2" fmla="*/ 0 w 208"/>
                  <a:gd name="T3" fmla="*/ 150 h 154"/>
                  <a:gd name="T4" fmla="*/ 4 w 208"/>
                  <a:gd name="T5" fmla="*/ 154 h 154"/>
                  <a:gd name="T6" fmla="*/ 208 w 208"/>
                  <a:gd name="T7" fmla="*/ 154 h 154"/>
                  <a:gd name="T8" fmla="*/ 208 w 208"/>
                  <a:gd name="T9" fmla="*/ 4 h 154"/>
                  <a:gd name="T10" fmla="*/ 204 w 208"/>
                  <a:gd name="T11" fmla="*/ 0 h 154"/>
                  <a:gd name="T12" fmla="*/ 42 w 208"/>
                  <a:gd name="T13" fmla="*/ 130 h 154"/>
                  <a:gd name="T14" fmla="*/ 26 w 208"/>
                  <a:gd name="T15" fmla="*/ 130 h 154"/>
                  <a:gd name="T16" fmla="*/ 22 w 208"/>
                  <a:gd name="T17" fmla="*/ 82 h 154"/>
                  <a:gd name="T18" fmla="*/ 26 w 208"/>
                  <a:gd name="T19" fmla="*/ 78 h 154"/>
                  <a:gd name="T20" fmla="*/ 42 w 208"/>
                  <a:gd name="T21" fmla="*/ 78 h 154"/>
                  <a:gd name="T22" fmla="*/ 42 w 208"/>
                  <a:gd name="T23" fmla="*/ 48 h 154"/>
                  <a:gd name="T24" fmla="*/ 38 w 208"/>
                  <a:gd name="T25" fmla="*/ 52 h 154"/>
                  <a:gd name="T26" fmla="*/ 22 w 208"/>
                  <a:gd name="T27" fmla="*/ 50 h 154"/>
                  <a:gd name="T28" fmla="*/ 22 w 208"/>
                  <a:gd name="T29" fmla="*/ 30 h 154"/>
                  <a:gd name="T30" fmla="*/ 38 w 208"/>
                  <a:gd name="T31" fmla="*/ 26 h 154"/>
                  <a:gd name="T32" fmla="*/ 42 w 208"/>
                  <a:gd name="T33" fmla="*/ 30 h 154"/>
                  <a:gd name="T34" fmla="*/ 90 w 208"/>
                  <a:gd name="T35" fmla="*/ 126 h 154"/>
                  <a:gd name="T36" fmla="*/ 74 w 208"/>
                  <a:gd name="T37" fmla="*/ 130 h 154"/>
                  <a:gd name="T38" fmla="*/ 68 w 208"/>
                  <a:gd name="T39" fmla="*/ 126 h 154"/>
                  <a:gd name="T40" fmla="*/ 70 w 208"/>
                  <a:gd name="T41" fmla="*/ 78 h 154"/>
                  <a:gd name="T42" fmla="*/ 86 w 208"/>
                  <a:gd name="T43" fmla="*/ 78 h 154"/>
                  <a:gd name="T44" fmla="*/ 90 w 208"/>
                  <a:gd name="T45" fmla="*/ 126 h 154"/>
                  <a:gd name="T46" fmla="*/ 88 w 208"/>
                  <a:gd name="T47" fmla="*/ 50 h 154"/>
                  <a:gd name="T48" fmla="*/ 74 w 208"/>
                  <a:gd name="T49" fmla="*/ 52 h 154"/>
                  <a:gd name="T50" fmla="*/ 68 w 208"/>
                  <a:gd name="T51" fmla="*/ 30 h 154"/>
                  <a:gd name="T52" fmla="*/ 74 w 208"/>
                  <a:gd name="T53" fmla="*/ 26 h 154"/>
                  <a:gd name="T54" fmla="*/ 88 w 208"/>
                  <a:gd name="T55" fmla="*/ 28 h 154"/>
                  <a:gd name="T56" fmla="*/ 138 w 208"/>
                  <a:gd name="T57" fmla="*/ 126 h 154"/>
                  <a:gd name="T58" fmla="*/ 134 w 208"/>
                  <a:gd name="T59" fmla="*/ 130 h 154"/>
                  <a:gd name="T60" fmla="*/ 118 w 208"/>
                  <a:gd name="T61" fmla="*/ 130 h 154"/>
                  <a:gd name="T62" fmla="*/ 116 w 208"/>
                  <a:gd name="T63" fmla="*/ 82 h 154"/>
                  <a:gd name="T64" fmla="*/ 134 w 208"/>
                  <a:gd name="T65" fmla="*/ 78 h 154"/>
                  <a:gd name="T66" fmla="*/ 138 w 208"/>
                  <a:gd name="T67" fmla="*/ 82 h 154"/>
                  <a:gd name="T68" fmla="*/ 138 w 208"/>
                  <a:gd name="T69" fmla="*/ 48 h 154"/>
                  <a:gd name="T70" fmla="*/ 122 w 208"/>
                  <a:gd name="T71" fmla="*/ 52 h 154"/>
                  <a:gd name="T72" fmla="*/ 116 w 208"/>
                  <a:gd name="T73" fmla="*/ 48 h 154"/>
                  <a:gd name="T74" fmla="*/ 118 w 208"/>
                  <a:gd name="T75" fmla="*/ 28 h 154"/>
                  <a:gd name="T76" fmla="*/ 134 w 208"/>
                  <a:gd name="T77" fmla="*/ 26 h 154"/>
                  <a:gd name="T78" fmla="*/ 138 w 208"/>
                  <a:gd name="T79" fmla="*/ 48 h 154"/>
                  <a:gd name="T80" fmla="*/ 184 w 208"/>
                  <a:gd name="T81" fmla="*/ 130 h 154"/>
                  <a:gd name="T82" fmla="*/ 168 w 208"/>
                  <a:gd name="T83" fmla="*/ 130 h 154"/>
                  <a:gd name="T84" fmla="*/ 164 w 208"/>
                  <a:gd name="T85" fmla="*/ 82 h 154"/>
                  <a:gd name="T86" fmla="*/ 168 w 208"/>
                  <a:gd name="T87" fmla="*/ 78 h 154"/>
                  <a:gd name="T88" fmla="*/ 184 w 208"/>
                  <a:gd name="T89" fmla="*/ 78 h 154"/>
                  <a:gd name="T90" fmla="*/ 186 w 208"/>
                  <a:gd name="T91" fmla="*/ 48 h 154"/>
                  <a:gd name="T92" fmla="*/ 180 w 208"/>
                  <a:gd name="T93" fmla="*/ 52 h 154"/>
                  <a:gd name="T94" fmla="*/ 166 w 208"/>
                  <a:gd name="T95" fmla="*/ 50 h 154"/>
                  <a:gd name="T96" fmla="*/ 164 w 208"/>
                  <a:gd name="T97" fmla="*/ 30 h 154"/>
                  <a:gd name="T98" fmla="*/ 180 w 208"/>
                  <a:gd name="T99" fmla="*/ 26 h 154"/>
                  <a:gd name="T100" fmla="*/ 186 w 208"/>
                  <a:gd name="T101" fmla="*/ 3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8" h="154">
                    <a:moveTo>
                      <a:pt x="20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0" y="154"/>
                    </a:lnTo>
                    <a:lnTo>
                      <a:pt x="4" y="154"/>
                    </a:lnTo>
                    <a:lnTo>
                      <a:pt x="204" y="154"/>
                    </a:lnTo>
                    <a:lnTo>
                      <a:pt x="204" y="154"/>
                    </a:lnTo>
                    <a:lnTo>
                      <a:pt x="208" y="154"/>
                    </a:lnTo>
                    <a:lnTo>
                      <a:pt x="208" y="150"/>
                    </a:lnTo>
                    <a:lnTo>
                      <a:pt x="208" y="4"/>
                    </a:lnTo>
                    <a:lnTo>
                      <a:pt x="208" y="4"/>
                    </a:lnTo>
                    <a:lnTo>
                      <a:pt x="208" y="0"/>
                    </a:lnTo>
                    <a:lnTo>
                      <a:pt x="204" y="0"/>
                    </a:lnTo>
                    <a:lnTo>
                      <a:pt x="204" y="0"/>
                    </a:lnTo>
                    <a:close/>
                    <a:moveTo>
                      <a:pt x="42" y="126"/>
                    </a:moveTo>
                    <a:lnTo>
                      <a:pt x="42" y="126"/>
                    </a:lnTo>
                    <a:lnTo>
                      <a:pt x="42" y="130"/>
                    </a:lnTo>
                    <a:lnTo>
                      <a:pt x="38" y="130"/>
                    </a:lnTo>
                    <a:lnTo>
                      <a:pt x="26" y="130"/>
                    </a:lnTo>
                    <a:lnTo>
                      <a:pt x="26" y="130"/>
                    </a:lnTo>
                    <a:lnTo>
                      <a:pt x="22" y="130"/>
                    </a:lnTo>
                    <a:lnTo>
                      <a:pt x="22" y="126"/>
                    </a:lnTo>
                    <a:lnTo>
                      <a:pt x="22" y="82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26" y="78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42" y="78"/>
                    </a:lnTo>
                    <a:lnTo>
                      <a:pt x="42" y="82"/>
                    </a:lnTo>
                    <a:lnTo>
                      <a:pt x="42" y="126"/>
                    </a:lnTo>
                    <a:close/>
                    <a:moveTo>
                      <a:pt x="42" y="48"/>
                    </a:moveTo>
                    <a:lnTo>
                      <a:pt x="42" y="48"/>
                    </a:lnTo>
                    <a:lnTo>
                      <a:pt x="42" y="50"/>
                    </a:lnTo>
                    <a:lnTo>
                      <a:pt x="38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2" y="50"/>
                    </a:lnTo>
                    <a:lnTo>
                      <a:pt x="22" y="48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28"/>
                    </a:lnTo>
                    <a:lnTo>
                      <a:pt x="26" y="26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42" y="28"/>
                    </a:lnTo>
                    <a:lnTo>
                      <a:pt x="42" y="30"/>
                    </a:lnTo>
                    <a:lnTo>
                      <a:pt x="42" y="48"/>
                    </a:lnTo>
                    <a:close/>
                    <a:moveTo>
                      <a:pt x="90" y="126"/>
                    </a:moveTo>
                    <a:lnTo>
                      <a:pt x="90" y="126"/>
                    </a:lnTo>
                    <a:lnTo>
                      <a:pt x="88" y="130"/>
                    </a:lnTo>
                    <a:lnTo>
                      <a:pt x="86" y="130"/>
                    </a:lnTo>
                    <a:lnTo>
                      <a:pt x="74" y="130"/>
                    </a:lnTo>
                    <a:lnTo>
                      <a:pt x="74" y="130"/>
                    </a:lnTo>
                    <a:lnTo>
                      <a:pt x="70" y="130"/>
                    </a:lnTo>
                    <a:lnTo>
                      <a:pt x="68" y="126"/>
                    </a:lnTo>
                    <a:lnTo>
                      <a:pt x="68" y="82"/>
                    </a:lnTo>
                    <a:lnTo>
                      <a:pt x="68" y="82"/>
                    </a:lnTo>
                    <a:lnTo>
                      <a:pt x="70" y="78"/>
                    </a:lnTo>
                    <a:lnTo>
                      <a:pt x="74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8" y="78"/>
                    </a:lnTo>
                    <a:lnTo>
                      <a:pt x="90" y="82"/>
                    </a:lnTo>
                    <a:lnTo>
                      <a:pt x="90" y="126"/>
                    </a:lnTo>
                    <a:close/>
                    <a:moveTo>
                      <a:pt x="90" y="48"/>
                    </a:moveTo>
                    <a:lnTo>
                      <a:pt x="90" y="48"/>
                    </a:lnTo>
                    <a:lnTo>
                      <a:pt x="88" y="50"/>
                    </a:lnTo>
                    <a:lnTo>
                      <a:pt x="86" y="52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0" y="50"/>
                    </a:lnTo>
                    <a:lnTo>
                      <a:pt x="68" y="48"/>
                    </a:lnTo>
                    <a:lnTo>
                      <a:pt x="68" y="30"/>
                    </a:lnTo>
                    <a:lnTo>
                      <a:pt x="68" y="30"/>
                    </a:lnTo>
                    <a:lnTo>
                      <a:pt x="70" y="28"/>
                    </a:lnTo>
                    <a:lnTo>
                      <a:pt x="74" y="26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8" y="28"/>
                    </a:lnTo>
                    <a:lnTo>
                      <a:pt x="90" y="30"/>
                    </a:lnTo>
                    <a:lnTo>
                      <a:pt x="90" y="48"/>
                    </a:lnTo>
                    <a:close/>
                    <a:moveTo>
                      <a:pt x="138" y="126"/>
                    </a:moveTo>
                    <a:lnTo>
                      <a:pt x="138" y="126"/>
                    </a:lnTo>
                    <a:lnTo>
                      <a:pt x="136" y="130"/>
                    </a:lnTo>
                    <a:lnTo>
                      <a:pt x="134" y="130"/>
                    </a:lnTo>
                    <a:lnTo>
                      <a:pt x="122" y="130"/>
                    </a:lnTo>
                    <a:lnTo>
                      <a:pt x="122" y="130"/>
                    </a:lnTo>
                    <a:lnTo>
                      <a:pt x="118" y="130"/>
                    </a:lnTo>
                    <a:lnTo>
                      <a:pt x="116" y="126"/>
                    </a:lnTo>
                    <a:lnTo>
                      <a:pt x="116" y="82"/>
                    </a:lnTo>
                    <a:lnTo>
                      <a:pt x="116" y="82"/>
                    </a:lnTo>
                    <a:lnTo>
                      <a:pt x="118" y="78"/>
                    </a:lnTo>
                    <a:lnTo>
                      <a:pt x="122" y="78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6" y="78"/>
                    </a:lnTo>
                    <a:lnTo>
                      <a:pt x="138" y="82"/>
                    </a:lnTo>
                    <a:lnTo>
                      <a:pt x="138" y="126"/>
                    </a:lnTo>
                    <a:close/>
                    <a:moveTo>
                      <a:pt x="138" y="48"/>
                    </a:moveTo>
                    <a:lnTo>
                      <a:pt x="138" y="48"/>
                    </a:lnTo>
                    <a:lnTo>
                      <a:pt x="136" y="50"/>
                    </a:lnTo>
                    <a:lnTo>
                      <a:pt x="134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18" y="50"/>
                    </a:lnTo>
                    <a:lnTo>
                      <a:pt x="116" y="48"/>
                    </a:lnTo>
                    <a:lnTo>
                      <a:pt x="116" y="30"/>
                    </a:lnTo>
                    <a:lnTo>
                      <a:pt x="116" y="30"/>
                    </a:lnTo>
                    <a:lnTo>
                      <a:pt x="118" y="28"/>
                    </a:lnTo>
                    <a:lnTo>
                      <a:pt x="122" y="26"/>
                    </a:lnTo>
                    <a:lnTo>
                      <a:pt x="134" y="26"/>
                    </a:lnTo>
                    <a:lnTo>
                      <a:pt x="134" y="26"/>
                    </a:lnTo>
                    <a:lnTo>
                      <a:pt x="136" y="28"/>
                    </a:lnTo>
                    <a:lnTo>
                      <a:pt x="138" y="30"/>
                    </a:lnTo>
                    <a:lnTo>
                      <a:pt x="138" y="48"/>
                    </a:lnTo>
                    <a:close/>
                    <a:moveTo>
                      <a:pt x="186" y="126"/>
                    </a:moveTo>
                    <a:lnTo>
                      <a:pt x="186" y="126"/>
                    </a:lnTo>
                    <a:lnTo>
                      <a:pt x="184" y="130"/>
                    </a:lnTo>
                    <a:lnTo>
                      <a:pt x="180" y="130"/>
                    </a:lnTo>
                    <a:lnTo>
                      <a:pt x="168" y="130"/>
                    </a:lnTo>
                    <a:lnTo>
                      <a:pt x="168" y="130"/>
                    </a:lnTo>
                    <a:lnTo>
                      <a:pt x="166" y="130"/>
                    </a:lnTo>
                    <a:lnTo>
                      <a:pt x="164" y="126"/>
                    </a:lnTo>
                    <a:lnTo>
                      <a:pt x="164" y="82"/>
                    </a:lnTo>
                    <a:lnTo>
                      <a:pt x="164" y="82"/>
                    </a:lnTo>
                    <a:lnTo>
                      <a:pt x="166" y="78"/>
                    </a:lnTo>
                    <a:lnTo>
                      <a:pt x="168" y="78"/>
                    </a:lnTo>
                    <a:lnTo>
                      <a:pt x="180" y="78"/>
                    </a:lnTo>
                    <a:lnTo>
                      <a:pt x="180" y="78"/>
                    </a:lnTo>
                    <a:lnTo>
                      <a:pt x="184" y="78"/>
                    </a:lnTo>
                    <a:lnTo>
                      <a:pt x="186" y="82"/>
                    </a:lnTo>
                    <a:lnTo>
                      <a:pt x="186" y="126"/>
                    </a:lnTo>
                    <a:close/>
                    <a:moveTo>
                      <a:pt x="186" y="48"/>
                    </a:moveTo>
                    <a:lnTo>
                      <a:pt x="186" y="48"/>
                    </a:lnTo>
                    <a:lnTo>
                      <a:pt x="184" y="50"/>
                    </a:lnTo>
                    <a:lnTo>
                      <a:pt x="180" y="52"/>
                    </a:lnTo>
                    <a:lnTo>
                      <a:pt x="168" y="52"/>
                    </a:lnTo>
                    <a:lnTo>
                      <a:pt x="168" y="52"/>
                    </a:lnTo>
                    <a:lnTo>
                      <a:pt x="166" y="50"/>
                    </a:lnTo>
                    <a:lnTo>
                      <a:pt x="164" y="48"/>
                    </a:lnTo>
                    <a:lnTo>
                      <a:pt x="164" y="30"/>
                    </a:lnTo>
                    <a:lnTo>
                      <a:pt x="164" y="30"/>
                    </a:lnTo>
                    <a:lnTo>
                      <a:pt x="166" y="28"/>
                    </a:lnTo>
                    <a:lnTo>
                      <a:pt x="168" y="26"/>
                    </a:lnTo>
                    <a:lnTo>
                      <a:pt x="180" y="26"/>
                    </a:lnTo>
                    <a:lnTo>
                      <a:pt x="180" y="26"/>
                    </a:lnTo>
                    <a:lnTo>
                      <a:pt x="184" y="28"/>
                    </a:lnTo>
                    <a:lnTo>
                      <a:pt x="186" y="30"/>
                    </a:lnTo>
                    <a:lnTo>
                      <a:pt x="186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</p:grpSp>
        <p:grpSp>
          <p:nvGrpSpPr>
            <p:cNvPr id="5" name="Group 24"/>
            <p:cNvGrpSpPr>
              <a:grpSpLocks noChangeAspect="1"/>
            </p:cNvGrpSpPr>
            <p:nvPr/>
          </p:nvGrpSpPr>
          <p:grpSpPr bwMode="auto">
            <a:xfrm>
              <a:off x="3332379" y="6368575"/>
              <a:ext cx="812453" cy="508637"/>
              <a:chOff x="4730" y="1873"/>
              <a:chExt cx="800" cy="520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63" name="Rectangle 25"/>
              <p:cNvSpPr>
                <a:spLocks noChangeArrowheads="1"/>
              </p:cNvSpPr>
              <p:nvPr/>
            </p:nvSpPr>
            <p:spPr bwMode="auto">
              <a:xfrm>
                <a:off x="4730" y="2375"/>
                <a:ext cx="800" cy="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4" name="Rectangle 26"/>
              <p:cNvSpPr>
                <a:spLocks noChangeArrowheads="1"/>
              </p:cNvSpPr>
              <p:nvPr/>
            </p:nvSpPr>
            <p:spPr bwMode="auto">
              <a:xfrm>
                <a:off x="4768" y="2333"/>
                <a:ext cx="724" cy="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5" name="Freeform 27"/>
              <p:cNvSpPr>
                <a:spLocks noEditPoints="1"/>
              </p:cNvSpPr>
              <p:nvPr/>
            </p:nvSpPr>
            <p:spPr bwMode="auto">
              <a:xfrm>
                <a:off x="4806" y="1873"/>
                <a:ext cx="648" cy="440"/>
              </a:xfrm>
              <a:custGeom>
                <a:avLst/>
                <a:gdLst>
                  <a:gd name="T0" fmla="*/ 648 w 648"/>
                  <a:gd name="T1" fmla="*/ 440 h 440"/>
                  <a:gd name="T2" fmla="*/ 648 w 648"/>
                  <a:gd name="T3" fmla="*/ 402 h 440"/>
                  <a:gd name="T4" fmla="*/ 648 w 648"/>
                  <a:gd name="T5" fmla="*/ 112 h 440"/>
                  <a:gd name="T6" fmla="*/ 524 w 648"/>
                  <a:gd name="T7" fmla="*/ 94 h 440"/>
                  <a:gd name="T8" fmla="*/ 402 w 648"/>
                  <a:gd name="T9" fmla="*/ 38 h 440"/>
                  <a:gd name="T10" fmla="*/ 246 w 648"/>
                  <a:gd name="T11" fmla="*/ 38 h 440"/>
                  <a:gd name="T12" fmla="*/ 124 w 648"/>
                  <a:gd name="T13" fmla="*/ 94 h 440"/>
                  <a:gd name="T14" fmla="*/ 0 w 648"/>
                  <a:gd name="T15" fmla="*/ 112 h 440"/>
                  <a:gd name="T16" fmla="*/ 0 w 648"/>
                  <a:gd name="T17" fmla="*/ 402 h 440"/>
                  <a:gd name="T18" fmla="*/ 0 w 648"/>
                  <a:gd name="T19" fmla="*/ 440 h 440"/>
                  <a:gd name="T20" fmla="*/ 496 w 648"/>
                  <a:gd name="T21" fmla="*/ 440 h 440"/>
                  <a:gd name="T22" fmla="*/ 496 w 648"/>
                  <a:gd name="T23" fmla="*/ 384 h 440"/>
                  <a:gd name="T24" fmla="*/ 432 w 648"/>
                  <a:gd name="T25" fmla="*/ 190 h 440"/>
                  <a:gd name="T26" fmla="*/ 394 w 648"/>
                  <a:gd name="T27" fmla="*/ 384 h 440"/>
                  <a:gd name="T28" fmla="*/ 340 w 648"/>
                  <a:gd name="T29" fmla="*/ 190 h 440"/>
                  <a:gd name="T30" fmla="*/ 394 w 648"/>
                  <a:gd name="T31" fmla="*/ 384 h 440"/>
                  <a:gd name="T32" fmla="*/ 318 w 648"/>
                  <a:gd name="T33" fmla="*/ 68 h 440"/>
                  <a:gd name="T34" fmla="*/ 322 w 648"/>
                  <a:gd name="T35" fmla="*/ 68 h 440"/>
                  <a:gd name="T36" fmla="*/ 340 w 648"/>
                  <a:gd name="T37" fmla="*/ 70 h 440"/>
                  <a:gd name="T38" fmla="*/ 354 w 648"/>
                  <a:gd name="T39" fmla="*/ 78 h 440"/>
                  <a:gd name="T40" fmla="*/ 364 w 648"/>
                  <a:gd name="T41" fmla="*/ 92 h 440"/>
                  <a:gd name="T42" fmla="*/ 370 w 648"/>
                  <a:gd name="T43" fmla="*/ 108 h 440"/>
                  <a:gd name="T44" fmla="*/ 370 w 648"/>
                  <a:gd name="T45" fmla="*/ 112 h 440"/>
                  <a:gd name="T46" fmla="*/ 368 w 648"/>
                  <a:gd name="T47" fmla="*/ 122 h 440"/>
                  <a:gd name="T48" fmla="*/ 362 w 648"/>
                  <a:gd name="T49" fmla="*/ 138 h 440"/>
                  <a:gd name="T50" fmla="*/ 350 w 648"/>
                  <a:gd name="T51" fmla="*/ 150 h 440"/>
                  <a:gd name="T52" fmla="*/ 334 w 648"/>
                  <a:gd name="T53" fmla="*/ 158 h 440"/>
                  <a:gd name="T54" fmla="*/ 324 w 648"/>
                  <a:gd name="T55" fmla="*/ 158 h 440"/>
                  <a:gd name="T56" fmla="*/ 306 w 648"/>
                  <a:gd name="T57" fmla="*/ 154 h 440"/>
                  <a:gd name="T58" fmla="*/ 292 w 648"/>
                  <a:gd name="T59" fmla="*/ 144 h 440"/>
                  <a:gd name="T60" fmla="*/ 282 w 648"/>
                  <a:gd name="T61" fmla="*/ 130 h 440"/>
                  <a:gd name="T62" fmla="*/ 278 w 648"/>
                  <a:gd name="T63" fmla="*/ 112 h 440"/>
                  <a:gd name="T64" fmla="*/ 280 w 648"/>
                  <a:gd name="T65" fmla="*/ 104 h 440"/>
                  <a:gd name="T66" fmla="*/ 286 w 648"/>
                  <a:gd name="T67" fmla="*/ 88 h 440"/>
                  <a:gd name="T68" fmla="*/ 296 w 648"/>
                  <a:gd name="T69" fmla="*/ 76 h 440"/>
                  <a:gd name="T70" fmla="*/ 310 w 648"/>
                  <a:gd name="T71" fmla="*/ 70 h 440"/>
                  <a:gd name="T72" fmla="*/ 318 w 648"/>
                  <a:gd name="T73" fmla="*/ 68 h 440"/>
                  <a:gd name="T74" fmla="*/ 302 w 648"/>
                  <a:gd name="T75" fmla="*/ 384 h 440"/>
                  <a:gd name="T76" fmla="*/ 246 w 648"/>
                  <a:gd name="T77" fmla="*/ 190 h 440"/>
                  <a:gd name="T78" fmla="*/ 152 w 648"/>
                  <a:gd name="T79" fmla="*/ 190 h 440"/>
                  <a:gd name="T80" fmla="*/ 208 w 648"/>
                  <a:gd name="T81" fmla="*/ 384 h 440"/>
                  <a:gd name="T82" fmla="*/ 152 w 648"/>
                  <a:gd name="T83" fmla="*/ 190 h 440"/>
                  <a:gd name="T84" fmla="*/ 208 w 648"/>
                  <a:gd name="T85" fmla="*/ 402 h 440"/>
                  <a:gd name="T86" fmla="*/ 496 w 648"/>
                  <a:gd name="T87" fmla="*/ 402 h 440"/>
                  <a:gd name="T88" fmla="*/ 152 w 648"/>
                  <a:gd name="T89" fmla="*/ 422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48" h="440">
                    <a:moveTo>
                      <a:pt x="496" y="440"/>
                    </a:moveTo>
                    <a:lnTo>
                      <a:pt x="648" y="440"/>
                    </a:lnTo>
                    <a:lnTo>
                      <a:pt x="648" y="422"/>
                    </a:lnTo>
                    <a:lnTo>
                      <a:pt x="648" y="402"/>
                    </a:lnTo>
                    <a:lnTo>
                      <a:pt x="648" y="384"/>
                    </a:lnTo>
                    <a:lnTo>
                      <a:pt x="648" y="112"/>
                    </a:lnTo>
                    <a:lnTo>
                      <a:pt x="562" y="112"/>
                    </a:lnTo>
                    <a:lnTo>
                      <a:pt x="524" y="94"/>
                    </a:lnTo>
                    <a:lnTo>
                      <a:pt x="524" y="38"/>
                    </a:lnTo>
                    <a:lnTo>
                      <a:pt x="402" y="38"/>
                    </a:lnTo>
                    <a:lnTo>
                      <a:pt x="324" y="0"/>
                    </a:lnTo>
                    <a:lnTo>
                      <a:pt x="246" y="38"/>
                    </a:lnTo>
                    <a:lnTo>
                      <a:pt x="124" y="38"/>
                    </a:lnTo>
                    <a:lnTo>
                      <a:pt x="124" y="94"/>
                    </a:lnTo>
                    <a:lnTo>
                      <a:pt x="86" y="112"/>
                    </a:lnTo>
                    <a:lnTo>
                      <a:pt x="0" y="112"/>
                    </a:lnTo>
                    <a:lnTo>
                      <a:pt x="0" y="384"/>
                    </a:lnTo>
                    <a:lnTo>
                      <a:pt x="0" y="402"/>
                    </a:lnTo>
                    <a:lnTo>
                      <a:pt x="0" y="422"/>
                    </a:lnTo>
                    <a:lnTo>
                      <a:pt x="0" y="440"/>
                    </a:lnTo>
                    <a:lnTo>
                      <a:pt x="152" y="440"/>
                    </a:lnTo>
                    <a:lnTo>
                      <a:pt x="496" y="440"/>
                    </a:lnTo>
                    <a:close/>
                    <a:moveTo>
                      <a:pt x="496" y="190"/>
                    </a:moveTo>
                    <a:lnTo>
                      <a:pt x="496" y="384"/>
                    </a:lnTo>
                    <a:lnTo>
                      <a:pt x="432" y="384"/>
                    </a:lnTo>
                    <a:lnTo>
                      <a:pt x="432" y="190"/>
                    </a:lnTo>
                    <a:lnTo>
                      <a:pt x="496" y="190"/>
                    </a:lnTo>
                    <a:close/>
                    <a:moveTo>
                      <a:pt x="394" y="384"/>
                    </a:moveTo>
                    <a:lnTo>
                      <a:pt x="340" y="384"/>
                    </a:lnTo>
                    <a:lnTo>
                      <a:pt x="340" y="190"/>
                    </a:lnTo>
                    <a:lnTo>
                      <a:pt x="394" y="190"/>
                    </a:lnTo>
                    <a:lnTo>
                      <a:pt x="394" y="384"/>
                    </a:lnTo>
                    <a:close/>
                    <a:moveTo>
                      <a:pt x="318" y="68"/>
                    </a:moveTo>
                    <a:lnTo>
                      <a:pt x="318" y="68"/>
                    </a:lnTo>
                    <a:lnTo>
                      <a:pt x="322" y="68"/>
                    </a:lnTo>
                    <a:lnTo>
                      <a:pt x="322" y="68"/>
                    </a:lnTo>
                    <a:lnTo>
                      <a:pt x="332" y="68"/>
                    </a:lnTo>
                    <a:lnTo>
                      <a:pt x="340" y="70"/>
                    </a:lnTo>
                    <a:lnTo>
                      <a:pt x="346" y="74"/>
                    </a:lnTo>
                    <a:lnTo>
                      <a:pt x="354" y="78"/>
                    </a:lnTo>
                    <a:lnTo>
                      <a:pt x="360" y="84"/>
                    </a:lnTo>
                    <a:lnTo>
                      <a:pt x="364" y="92"/>
                    </a:lnTo>
                    <a:lnTo>
                      <a:pt x="368" y="100"/>
                    </a:lnTo>
                    <a:lnTo>
                      <a:pt x="370" y="108"/>
                    </a:lnTo>
                    <a:lnTo>
                      <a:pt x="370" y="108"/>
                    </a:lnTo>
                    <a:lnTo>
                      <a:pt x="370" y="112"/>
                    </a:lnTo>
                    <a:lnTo>
                      <a:pt x="370" y="112"/>
                    </a:lnTo>
                    <a:lnTo>
                      <a:pt x="368" y="122"/>
                    </a:lnTo>
                    <a:lnTo>
                      <a:pt x="366" y="130"/>
                    </a:lnTo>
                    <a:lnTo>
                      <a:pt x="362" y="138"/>
                    </a:lnTo>
                    <a:lnTo>
                      <a:pt x="356" y="144"/>
                    </a:lnTo>
                    <a:lnTo>
                      <a:pt x="350" y="150"/>
                    </a:lnTo>
                    <a:lnTo>
                      <a:pt x="342" y="154"/>
                    </a:lnTo>
                    <a:lnTo>
                      <a:pt x="334" y="158"/>
                    </a:lnTo>
                    <a:lnTo>
                      <a:pt x="324" y="158"/>
                    </a:lnTo>
                    <a:lnTo>
                      <a:pt x="324" y="158"/>
                    </a:lnTo>
                    <a:lnTo>
                      <a:pt x="314" y="158"/>
                    </a:lnTo>
                    <a:lnTo>
                      <a:pt x="306" y="154"/>
                    </a:lnTo>
                    <a:lnTo>
                      <a:pt x="298" y="150"/>
                    </a:lnTo>
                    <a:lnTo>
                      <a:pt x="292" y="144"/>
                    </a:lnTo>
                    <a:lnTo>
                      <a:pt x="286" y="138"/>
                    </a:lnTo>
                    <a:lnTo>
                      <a:pt x="282" y="130"/>
                    </a:lnTo>
                    <a:lnTo>
                      <a:pt x="280" y="122"/>
                    </a:lnTo>
                    <a:lnTo>
                      <a:pt x="278" y="112"/>
                    </a:lnTo>
                    <a:lnTo>
                      <a:pt x="278" y="112"/>
                    </a:lnTo>
                    <a:lnTo>
                      <a:pt x="280" y="104"/>
                    </a:lnTo>
                    <a:lnTo>
                      <a:pt x="282" y="96"/>
                    </a:lnTo>
                    <a:lnTo>
                      <a:pt x="286" y="88"/>
                    </a:lnTo>
                    <a:lnTo>
                      <a:pt x="290" y="82"/>
                    </a:lnTo>
                    <a:lnTo>
                      <a:pt x="296" y="76"/>
                    </a:lnTo>
                    <a:lnTo>
                      <a:pt x="302" y="72"/>
                    </a:lnTo>
                    <a:lnTo>
                      <a:pt x="310" y="70"/>
                    </a:lnTo>
                    <a:lnTo>
                      <a:pt x="318" y="68"/>
                    </a:lnTo>
                    <a:lnTo>
                      <a:pt x="318" y="68"/>
                    </a:lnTo>
                    <a:close/>
                    <a:moveTo>
                      <a:pt x="302" y="190"/>
                    </a:moveTo>
                    <a:lnTo>
                      <a:pt x="302" y="384"/>
                    </a:lnTo>
                    <a:lnTo>
                      <a:pt x="246" y="384"/>
                    </a:lnTo>
                    <a:lnTo>
                      <a:pt x="246" y="190"/>
                    </a:lnTo>
                    <a:lnTo>
                      <a:pt x="302" y="190"/>
                    </a:lnTo>
                    <a:close/>
                    <a:moveTo>
                      <a:pt x="152" y="190"/>
                    </a:moveTo>
                    <a:lnTo>
                      <a:pt x="208" y="190"/>
                    </a:lnTo>
                    <a:lnTo>
                      <a:pt x="208" y="384"/>
                    </a:lnTo>
                    <a:lnTo>
                      <a:pt x="152" y="384"/>
                    </a:lnTo>
                    <a:lnTo>
                      <a:pt x="152" y="190"/>
                    </a:lnTo>
                    <a:close/>
                    <a:moveTo>
                      <a:pt x="152" y="402"/>
                    </a:moveTo>
                    <a:lnTo>
                      <a:pt x="208" y="402"/>
                    </a:lnTo>
                    <a:lnTo>
                      <a:pt x="246" y="402"/>
                    </a:lnTo>
                    <a:lnTo>
                      <a:pt x="496" y="402"/>
                    </a:lnTo>
                    <a:lnTo>
                      <a:pt x="496" y="422"/>
                    </a:lnTo>
                    <a:lnTo>
                      <a:pt x="152" y="422"/>
                    </a:lnTo>
                    <a:lnTo>
                      <a:pt x="152" y="4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6" name="Freeform 28"/>
              <p:cNvSpPr>
                <a:spLocks/>
              </p:cNvSpPr>
              <p:nvPr/>
            </p:nvSpPr>
            <p:spPr bwMode="auto">
              <a:xfrm>
                <a:off x="5104" y="1961"/>
                <a:ext cx="50" cy="32"/>
              </a:xfrm>
              <a:custGeom>
                <a:avLst/>
                <a:gdLst>
                  <a:gd name="T0" fmla="*/ 24 w 50"/>
                  <a:gd name="T1" fmla="*/ 30 h 32"/>
                  <a:gd name="T2" fmla="*/ 24 w 50"/>
                  <a:gd name="T3" fmla="*/ 30 h 32"/>
                  <a:gd name="T4" fmla="*/ 26 w 50"/>
                  <a:gd name="T5" fmla="*/ 32 h 32"/>
                  <a:gd name="T6" fmla="*/ 26 w 50"/>
                  <a:gd name="T7" fmla="*/ 32 h 32"/>
                  <a:gd name="T8" fmla="*/ 30 w 50"/>
                  <a:gd name="T9" fmla="*/ 30 h 32"/>
                  <a:gd name="T10" fmla="*/ 48 w 50"/>
                  <a:gd name="T11" fmla="*/ 12 h 32"/>
                  <a:gd name="T12" fmla="*/ 48 w 50"/>
                  <a:gd name="T13" fmla="*/ 12 h 32"/>
                  <a:gd name="T14" fmla="*/ 50 w 50"/>
                  <a:gd name="T15" fmla="*/ 8 h 32"/>
                  <a:gd name="T16" fmla="*/ 48 w 50"/>
                  <a:gd name="T17" fmla="*/ 6 h 32"/>
                  <a:gd name="T18" fmla="*/ 48 w 50"/>
                  <a:gd name="T19" fmla="*/ 6 h 32"/>
                  <a:gd name="T20" fmla="*/ 44 w 50"/>
                  <a:gd name="T21" fmla="*/ 4 h 32"/>
                  <a:gd name="T22" fmla="*/ 42 w 50"/>
                  <a:gd name="T23" fmla="*/ 6 h 32"/>
                  <a:gd name="T24" fmla="*/ 26 w 50"/>
                  <a:gd name="T25" fmla="*/ 20 h 32"/>
                  <a:gd name="T26" fmla="*/ 8 w 50"/>
                  <a:gd name="T27" fmla="*/ 2 h 32"/>
                  <a:gd name="T28" fmla="*/ 8 w 50"/>
                  <a:gd name="T29" fmla="*/ 2 h 32"/>
                  <a:gd name="T30" fmla="*/ 4 w 50"/>
                  <a:gd name="T31" fmla="*/ 0 h 32"/>
                  <a:gd name="T32" fmla="*/ 0 w 50"/>
                  <a:gd name="T33" fmla="*/ 2 h 32"/>
                  <a:gd name="T34" fmla="*/ 0 w 50"/>
                  <a:gd name="T35" fmla="*/ 2 h 32"/>
                  <a:gd name="T36" fmla="*/ 0 w 50"/>
                  <a:gd name="T37" fmla="*/ 4 h 32"/>
                  <a:gd name="T38" fmla="*/ 0 w 50"/>
                  <a:gd name="T39" fmla="*/ 8 h 32"/>
                  <a:gd name="T40" fmla="*/ 24 w 50"/>
                  <a:gd name="T41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32">
                    <a:moveTo>
                      <a:pt x="24" y="30"/>
                    </a:moveTo>
                    <a:lnTo>
                      <a:pt x="24" y="30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30" y="30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0" y="8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4" y="4"/>
                    </a:lnTo>
                    <a:lnTo>
                      <a:pt x="42" y="6"/>
                    </a:lnTo>
                    <a:lnTo>
                      <a:pt x="26" y="2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auto">
              <a:xfrm>
                <a:off x="5154" y="1979"/>
                <a:ext cx="12" cy="10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10 w 12"/>
                  <a:gd name="T5" fmla="*/ 2 h 10"/>
                  <a:gd name="T6" fmla="*/ 12 w 12"/>
                  <a:gd name="T7" fmla="*/ 6 h 10"/>
                  <a:gd name="T8" fmla="*/ 12 w 12"/>
                  <a:gd name="T9" fmla="*/ 6 h 10"/>
                  <a:gd name="T10" fmla="*/ 10 w 12"/>
                  <a:gd name="T11" fmla="*/ 10 h 10"/>
                  <a:gd name="T12" fmla="*/ 6 w 12"/>
                  <a:gd name="T13" fmla="*/ 10 h 10"/>
                  <a:gd name="T14" fmla="*/ 6 w 12"/>
                  <a:gd name="T15" fmla="*/ 10 h 10"/>
                  <a:gd name="T16" fmla="*/ 2 w 12"/>
                  <a:gd name="T17" fmla="*/ 10 h 10"/>
                  <a:gd name="T18" fmla="*/ 0 w 12"/>
                  <a:gd name="T19" fmla="*/ 6 h 10"/>
                  <a:gd name="T20" fmla="*/ 0 w 12"/>
                  <a:gd name="T21" fmla="*/ 6 h 10"/>
                  <a:gd name="T22" fmla="*/ 2 w 12"/>
                  <a:gd name="T23" fmla="*/ 2 h 10"/>
                  <a:gd name="T24" fmla="*/ 6 w 12"/>
                  <a:gd name="T25" fmla="*/ 0 h 10"/>
                  <a:gd name="T26" fmla="*/ 6 w 1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10" y="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8" name="Freeform 30"/>
              <p:cNvSpPr>
                <a:spLocks/>
              </p:cNvSpPr>
              <p:nvPr/>
            </p:nvSpPr>
            <p:spPr bwMode="auto">
              <a:xfrm>
                <a:off x="5094" y="1979"/>
                <a:ext cx="10" cy="10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8 w 10"/>
                  <a:gd name="T5" fmla="*/ 2 h 10"/>
                  <a:gd name="T6" fmla="*/ 10 w 10"/>
                  <a:gd name="T7" fmla="*/ 6 h 10"/>
                  <a:gd name="T8" fmla="*/ 10 w 10"/>
                  <a:gd name="T9" fmla="*/ 6 h 10"/>
                  <a:gd name="T10" fmla="*/ 8 w 10"/>
                  <a:gd name="T11" fmla="*/ 10 h 10"/>
                  <a:gd name="T12" fmla="*/ 4 w 10"/>
                  <a:gd name="T13" fmla="*/ 10 h 10"/>
                  <a:gd name="T14" fmla="*/ 4 w 10"/>
                  <a:gd name="T15" fmla="*/ 10 h 10"/>
                  <a:gd name="T16" fmla="*/ 0 w 10"/>
                  <a:gd name="T17" fmla="*/ 10 h 10"/>
                  <a:gd name="T18" fmla="*/ 0 w 10"/>
                  <a:gd name="T19" fmla="*/ 6 h 10"/>
                  <a:gd name="T20" fmla="*/ 0 w 10"/>
                  <a:gd name="T21" fmla="*/ 6 h 10"/>
                  <a:gd name="T22" fmla="*/ 0 w 10"/>
                  <a:gd name="T23" fmla="*/ 2 h 10"/>
                  <a:gd name="T24" fmla="*/ 4 w 10"/>
                  <a:gd name="T25" fmla="*/ 0 h 10"/>
                  <a:gd name="T26" fmla="*/ 4 w 10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9" name="Freeform 31"/>
              <p:cNvSpPr>
                <a:spLocks/>
              </p:cNvSpPr>
              <p:nvPr/>
            </p:nvSpPr>
            <p:spPr bwMode="auto">
              <a:xfrm>
                <a:off x="5124" y="2009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6 w 12"/>
                  <a:gd name="T3" fmla="*/ 0 h 12"/>
                  <a:gd name="T4" fmla="*/ 10 w 12"/>
                  <a:gd name="T5" fmla="*/ 2 h 12"/>
                  <a:gd name="T6" fmla="*/ 12 w 12"/>
                  <a:gd name="T7" fmla="*/ 6 h 12"/>
                  <a:gd name="T8" fmla="*/ 12 w 12"/>
                  <a:gd name="T9" fmla="*/ 6 h 12"/>
                  <a:gd name="T10" fmla="*/ 10 w 12"/>
                  <a:gd name="T11" fmla="*/ 10 h 12"/>
                  <a:gd name="T12" fmla="*/ 6 w 12"/>
                  <a:gd name="T13" fmla="*/ 12 h 12"/>
                  <a:gd name="T14" fmla="*/ 6 w 12"/>
                  <a:gd name="T15" fmla="*/ 12 h 12"/>
                  <a:gd name="T16" fmla="*/ 2 w 12"/>
                  <a:gd name="T17" fmla="*/ 10 h 12"/>
                  <a:gd name="T18" fmla="*/ 0 w 12"/>
                  <a:gd name="T19" fmla="*/ 6 h 12"/>
                  <a:gd name="T20" fmla="*/ 0 w 12"/>
                  <a:gd name="T21" fmla="*/ 6 h 12"/>
                  <a:gd name="T22" fmla="*/ 2 w 12"/>
                  <a:gd name="T23" fmla="*/ 2 h 12"/>
                  <a:gd name="T24" fmla="*/ 6 w 12"/>
                  <a:gd name="T25" fmla="*/ 0 h 12"/>
                  <a:gd name="T26" fmla="*/ 6 w 12"/>
                  <a:gd name="T2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6" y="0"/>
                    </a:lnTo>
                    <a:lnTo>
                      <a:pt x="10" y="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70" name="Freeform 32"/>
              <p:cNvSpPr>
                <a:spLocks/>
              </p:cNvSpPr>
              <p:nvPr/>
            </p:nvSpPr>
            <p:spPr bwMode="auto">
              <a:xfrm>
                <a:off x="5124" y="1951"/>
                <a:ext cx="12" cy="10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0 h 10"/>
                  <a:gd name="T4" fmla="*/ 10 w 12"/>
                  <a:gd name="T5" fmla="*/ 2 h 10"/>
                  <a:gd name="T6" fmla="*/ 12 w 12"/>
                  <a:gd name="T7" fmla="*/ 6 h 10"/>
                  <a:gd name="T8" fmla="*/ 12 w 12"/>
                  <a:gd name="T9" fmla="*/ 6 h 10"/>
                  <a:gd name="T10" fmla="*/ 10 w 12"/>
                  <a:gd name="T11" fmla="*/ 8 h 10"/>
                  <a:gd name="T12" fmla="*/ 6 w 12"/>
                  <a:gd name="T13" fmla="*/ 10 h 10"/>
                  <a:gd name="T14" fmla="*/ 6 w 12"/>
                  <a:gd name="T15" fmla="*/ 10 h 10"/>
                  <a:gd name="T16" fmla="*/ 2 w 12"/>
                  <a:gd name="T17" fmla="*/ 8 h 10"/>
                  <a:gd name="T18" fmla="*/ 0 w 12"/>
                  <a:gd name="T19" fmla="*/ 6 h 10"/>
                  <a:gd name="T20" fmla="*/ 0 w 12"/>
                  <a:gd name="T21" fmla="*/ 6 h 10"/>
                  <a:gd name="T22" fmla="*/ 2 w 12"/>
                  <a:gd name="T23" fmla="*/ 2 h 10"/>
                  <a:gd name="T24" fmla="*/ 6 w 12"/>
                  <a:gd name="T25" fmla="*/ 0 h 10"/>
                  <a:gd name="T26" fmla="*/ 6 w 1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lnTo>
                      <a:pt x="6" y="0"/>
                    </a:lnTo>
                    <a:lnTo>
                      <a:pt x="10" y="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0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</p:grpSp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4273628" y="5910614"/>
              <a:ext cx="1020694" cy="966598"/>
              <a:chOff x="2549" y="2030"/>
              <a:chExt cx="720" cy="584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61" name="Freeform 5"/>
              <p:cNvSpPr>
                <a:spLocks noEditPoints="1"/>
              </p:cNvSpPr>
              <p:nvPr/>
            </p:nvSpPr>
            <p:spPr bwMode="auto">
              <a:xfrm>
                <a:off x="2549" y="2030"/>
                <a:ext cx="720" cy="584"/>
              </a:xfrm>
              <a:custGeom>
                <a:avLst/>
                <a:gdLst>
                  <a:gd name="T0" fmla="*/ 484 w 720"/>
                  <a:gd name="T1" fmla="*/ 288 h 584"/>
                  <a:gd name="T2" fmla="*/ 484 w 720"/>
                  <a:gd name="T3" fmla="*/ 204 h 584"/>
                  <a:gd name="T4" fmla="*/ 498 w 720"/>
                  <a:gd name="T5" fmla="*/ 178 h 584"/>
                  <a:gd name="T6" fmla="*/ 468 w 720"/>
                  <a:gd name="T7" fmla="*/ 144 h 584"/>
                  <a:gd name="T8" fmla="*/ 414 w 720"/>
                  <a:gd name="T9" fmla="*/ 92 h 584"/>
                  <a:gd name="T10" fmla="*/ 378 w 720"/>
                  <a:gd name="T11" fmla="*/ 62 h 584"/>
                  <a:gd name="T12" fmla="*/ 378 w 720"/>
                  <a:gd name="T13" fmla="*/ 62 h 584"/>
                  <a:gd name="T14" fmla="*/ 374 w 720"/>
                  <a:gd name="T15" fmla="*/ 52 h 584"/>
                  <a:gd name="T16" fmla="*/ 362 w 720"/>
                  <a:gd name="T17" fmla="*/ 0 h 584"/>
                  <a:gd name="T18" fmla="*/ 348 w 720"/>
                  <a:gd name="T19" fmla="*/ 50 h 584"/>
                  <a:gd name="T20" fmla="*/ 344 w 720"/>
                  <a:gd name="T21" fmla="*/ 82 h 584"/>
                  <a:gd name="T22" fmla="*/ 290 w 720"/>
                  <a:gd name="T23" fmla="*/ 102 h 584"/>
                  <a:gd name="T24" fmla="*/ 244 w 720"/>
                  <a:gd name="T25" fmla="*/ 160 h 584"/>
                  <a:gd name="T26" fmla="*/ 236 w 720"/>
                  <a:gd name="T27" fmla="*/ 204 h 584"/>
                  <a:gd name="T28" fmla="*/ 236 w 720"/>
                  <a:gd name="T29" fmla="*/ 206 h 584"/>
                  <a:gd name="T30" fmla="*/ 224 w 720"/>
                  <a:gd name="T31" fmla="*/ 358 h 584"/>
                  <a:gd name="T32" fmla="*/ 720 w 720"/>
                  <a:gd name="T33" fmla="*/ 584 h 584"/>
                  <a:gd name="T34" fmla="*/ 472 w 720"/>
                  <a:gd name="T35" fmla="*/ 290 h 584"/>
                  <a:gd name="T36" fmla="*/ 286 w 720"/>
                  <a:gd name="T37" fmla="*/ 264 h 584"/>
                  <a:gd name="T38" fmla="*/ 286 w 720"/>
                  <a:gd name="T39" fmla="*/ 264 h 584"/>
                  <a:gd name="T40" fmla="*/ 350 w 720"/>
                  <a:gd name="T41" fmla="*/ 264 h 584"/>
                  <a:gd name="T42" fmla="*/ 392 w 720"/>
                  <a:gd name="T43" fmla="*/ 226 h 584"/>
                  <a:gd name="T44" fmla="*/ 408 w 720"/>
                  <a:gd name="T45" fmla="*/ 226 h 584"/>
                  <a:gd name="T46" fmla="*/ 450 w 720"/>
                  <a:gd name="T47" fmla="*/ 264 h 584"/>
                  <a:gd name="T48" fmla="*/ 450 w 720"/>
                  <a:gd name="T49" fmla="*/ 264 h 584"/>
                  <a:gd name="T50" fmla="*/ 248 w 720"/>
                  <a:gd name="T51" fmla="*/ 214 h 584"/>
                  <a:gd name="T52" fmla="*/ 270 w 720"/>
                  <a:gd name="T53" fmla="*/ 264 h 584"/>
                  <a:gd name="T54" fmla="*/ 484 w 720"/>
                  <a:gd name="T55" fmla="*/ 368 h 584"/>
                  <a:gd name="T56" fmla="*/ 56 w 720"/>
                  <a:gd name="T57" fmla="*/ 534 h 584"/>
                  <a:gd name="T58" fmla="*/ 86 w 720"/>
                  <a:gd name="T59" fmla="*/ 470 h 584"/>
                  <a:gd name="T60" fmla="*/ 86 w 720"/>
                  <a:gd name="T61" fmla="*/ 470 h 584"/>
                  <a:gd name="T62" fmla="*/ 126 w 720"/>
                  <a:gd name="T63" fmla="*/ 484 h 584"/>
                  <a:gd name="T64" fmla="*/ 96 w 720"/>
                  <a:gd name="T65" fmla="*/ 420 h 584"/>
                  <a:gd name="T66" fmla="*/ 136 w 720"/>
                  <a:gd name="T67" fmla="*/ 534 h 584"/>
                  <a:gd name="T68" fmla="*/ 166 w 720"/>
                  <a:gd name="T69" fmla="*/ 470 h 584"/>
                  <a:gd name="T70" fmla="*/ 166 w 720"/>
                  <a:gd name="T71" fmla="*/ 470 h 584"/>
                  <a:gd name="T72" fmla="*/ 580 w 720"/>
                  <a:gd name="T73" fmla="*/ 484 h 584"/>
                  <a:gd name="T74" fmla="*/ 552 w 720"/>
                  <a:gd name="T75" fmla="*/ 420 h 584"/>
                  <a:gd name="T76" fmla="*/ 590 w 720"/>
                  <a:gd name="T77" fmla="*/ 534 h 584"/>
                  <a:gd name="T78" fmla="*/ 620 w 720"/>
                  <a:gd name="T79" fmla="*/ 470 h 584"/>
                  <a:gd name="T80" fmla="*/ 620 w 720"/>
                  <a:gd name="T81" fmla="*/ 470 h 584"/>
                  <a:gd name="T82" fmla="*/ 660 w 720"/>
                  <a:gd name="T83" fmla="*/ 484 h 584"/>
                  <a:gd name="T84" fmla="*/ 630 w 720"/>
                  <a:gd name="T85" fmla="*/ 420 h 584"/>
                  <a:gd name="T86" fmla="*/ 202 w 720"/>
                  <a:gd name="T87" fmla="*/ 572 h 584"/>
                  <a:gd name="T88" fmla="*/ 520 w 720"/>
                  <a:gd name="T89" fmla="*/ 572 h 584"/>
                  <a:gd name="T90" fmla="*/ 246 w 720"/>
                  <a:gd name="T91" fmla="*/ 542 h 584"/>
                  <a:gd name="T92" fmla="*/ 288 w 720"/>
                  <a:gd name="T93" fmla="*/ 412 h 584"/>
                  <a:gd name="T94" fmla="*/ 306 w 720"/>
                  <a:gd name="T95" fmla="*/ 412 h 584"/>
                  <a:gd name="T96" fmla="*/ 350 w 720"/>
                  <a:gd name="T97" fmla="*/ 542 h 584"/>
                  <a:gd name="T98" fmla="*/ 350 w 720"/>
                  <a:gd name="T99" fmla="*/ 542 h 584"/>
                  <a:gd name="T100" fmla="*/ 416 w 720"/>
                  <a:gd name="T101" fmla="*/ 542 h 584"/>
                  <a:gd name="T102" fmla="*/ 458 w 720"/>
                  <a:gd name="T103" fmla="*/ 412 h 584"/>
                  <a:gd name="T104" fmla="*/ 478 w 720"/>
                  <a:gd name="T105" fmla="*/ 412 h 584"/>
                  <a:gd name="T106" fmla="*/ 520 w 720"/>
                  <a:gd name="T107" fmla="*/ 404 h 584"/>
                  <a:gd name="T108" fmla="*/ 520 w 720"/>
                  <a:gd name="T109" fmla="*/ 40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0" h="584">
                    <a:moveTo>
                      <a:pt x="524" y="370"/>
                    </a:moveTo>
                    <a:lnTo>
                      <a:pt x="496" y="356"/>
                    </a:lnTo>
                    <a:lnTo>
                      <a:pt x="496" y="288"/>
                    </a:lnTo>
                    <a:lnTo>
                      <a:pt x="484" y="288"/>
                    </a:lnTo>
                    <a:lnTo>
                      <a:pt x="484" y="206"/>
                    </a:lnTo>
                    <a:lnTo>
                      <a:pt x="484" y="206"/>
                    </a:lnTo>
                    <a:lnTo>
                      <a:pt x="484" y="206"/>
                    </a:lnTo>
                    <a:lnTo>
                      <a:pt x="484" y="204"/>
                    </a:lnTo>
                    <a:lnTo>
                      <a:pt x="484" y="204"/>
                    </a:lnTo>
                    <a:lnTo>
                      <a:pt x="484" y="204"/>
                    </a:lnTo>
                    <a:lnTo>
                      <a:pt x="498" y="204"/>
                    </a:lnTo>
                    <a:lnTo>
                      <a:pt x="498" y="178"/>
                    </a:lnTo>
                    <a:lnTo>
                      <a:pt x="482" y="178"/>
                    </a:lnTo>
                    <a:lnTo>
                      <a:pt x="482" y="178"/>
                    </a:lnTo>
                    <a:lnTo>
                      <a:pt x="476" y="160"/>
                    </a:lnTo>
                    <a:lnTo>
                      <a:pt x="468" y="144"/>
                    </a:lnTo>
                    <a:lnTo>
                      <a:pt x="458" y="128"/>
                    </a:lnTo>
                    <a:lnTo>
                      <a:pt x="446" y="114"/>
                    </a:lnTo>
                    <a:lnTo>
                      <a:pt x="430" y="102"/>
                    </a:lnTo>
                    <a:lnTo>
                      <a:pt x="414" y="92"/>
                    </a:lnTo>
                    <a:lnTo>
                      <a:pt x="398" y="86"/>
                    </a:lnTo>
                    <a:lnTo>
                      <a:pt x="378" y="82"/>
                    </a:lnTo>
                    <a:lnTo>
                      <a:pt x="378" y="62"/>
                    </a:lnTo>
                    <a:lnTo>
                      <a:pt x="378" y="62"/>
                    </a:lnTo>
                    <a:lnTo>
                      <a:pt x="378" y="62"/>
                    </a:lnTo>
                    <a:lnTo>
                      <a:pt x="378" y="62"/>
                    </a:lnTo>
                    <a:lnTo>
                      <a:pt x="378" y="62"/>
                    </a:lnTo>
                    <a:lnTo>
                      <a:pt x="378" y="62"/>
                    </a:lnTo>
                    <a:lnTo>
                      <a:pt x="378" y="62"/>
                    </a:lnTo>
                    <a:lnTo>
                      <a:pt x="378" y="62"/>
                    </a:lnTo>
                    <a:lnTo>
                      <a:pt x="378" y="56"/>
                    </a:lnTo>
                    <a:lnTo>
                      <a:pt x="374" y="52"/>
                    </a:lnTo>
                    <a:lnTo>
                      <a:pt x="370" y="48"/>
                    </a:lnTo>
                    <a:lnTo>
                      <a:pt x="366" y="46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0" y="44"/>
                    </a:lnTo>
                    <a:lnTo>
                      <a:pt x="360" y="44"/>
                    </a:lnTo>
                    <a:lnTo>
                      <a:pt x="354" y="46"/>
                    </a:lnTo>
                    <a:lnTo>
                      <a:pt x="348" y="50"/>
                    </a:lnTo>
                    <a:lnTo>
                      <a:pt x="346" y="56"/>
                    </a:lnTo>
                    <a:lnTo>
                      <a:pt x="344" y="62"/>
                    </a:lnTo>
                    <a:lnTo>
                      <a:pt x="344" y="62"/>
                    </a:lnTo>
                    <a:lnTo>
                      <a:pt x="344" y="82"/>
                    </a:lnTo>
                    <a:lnTo>
                      <a:pt x="344" y="82"/>
                    </a:lnTo>
                    <a:lnTo>
                      <a:pt x="326" y="86"/>
                    </a:lnTo>
                    <a:lnTo>
                      <a:pt x="308" y="92"/>
                    </a:lnTo>
                    <a:lnTo>
                      <a:pt x="290" y="102"/>
                    </a:lnTo>
                    <a:lnTo>
                      <a:pt x="276" y="114"/>
                    </a:lnTo>
                    <a:lnTo>
                      <a:pt x="262" y="128"/>
                    </a:lnTo>
                    <a:lnTo>
                      <a:pt x="252" y="142"/>
                    </a:lnTo>
                    <a:lnTo>
                      <a:pt x="244" y="160"/>
                    </a:lnTo>
                    <a:lnTo>
                      <a:pt x="238" y="178"/>
                    </a:lnTo>
                    <a:lnTo>
                      <a:pt x="226" y="178"/>
                    </a:lnTo>
                    <a:lnTo>
                      <a:pt x="226" y="204"/>
                    </a:lnTo>
                    <a:lnTo>
                      <a:pt x="236" y="204"/>
                    </a:lnTo>
                    <a:lnTo>
                      <a:pt x="236" y="204"/>
                    </a:lnTo>
                    <a:lnTo>
                      <a:pt x="236" y="204"/>
                    </a:lnTo>
                    <a:lnTo>
                      <a:pt x="236" y="204"/>
                    </a:lnTo>
                    <a:lnTo>
                      <a:pt x="236" y="206"/>
                    </a:lnTo>
                    <a:lnTo>
                      <a:pt x="236" y="206"/>
                    </a:lnTo>
                    <a:lnTo>
                      <a:pt x="236" y="288"/>
                    </a:lnTo>
                    <a:lnTo>
                      <a:pt x="224" y="288"/>
                    </a:lnTo>
                    <a:lnTo>
                      <a:pt x="224" y="358"/>
                    </a:lnTo>
                    <a:lnTo>
                      <a:pt x="202" y="370"/>
                    </a:lnTo>
                    <a:lnTo>
                      <a:pt x="0" y="370"/>
                    </a:lnTo>
                    <a:lnTo>
                      <a:pt x="0" y="584"/>
                    </a:lnTo>
                    <a:lnTo>
                      <a:pt x="720" y="584"/>
                    </a:lnTo>
                    <a:lnTo>
                      <a:pt x="720" y="370"/>
                    </a:lnTo>
                    <a:lnTo>
                      <a:pt x="524" y="370"/>
                    </a:lnTo>
                    <a:close/>
                    <a:moveTo>
                      <a:pt x="472" y="276"/>
                    </a:moveTo>
                    <a:lnTo>
                      <a:pt x="472" y="290"/>
                    </a:lnTo>
                    <a:lnTo>
                      <a:pt x="248" y="290"/>
                    </a:lnTo>
                    <a:lnTo>
                      <a:pt x="248" y="276"/>
                    </a:lnTo>
                    <a:lnTo>
                      <a:pt x="472" y="276"/>
                    </a:lnTo>
                    <a:close/>
                    <a:moveTo>
                      <a:pt x="286" y="264"/>
                    </a:moveTo>
                    <a:lnTo>
                      <a:pt x="286" y="226"/>
                    </a:lnTo>
                    <a:lnTo>
                      <a:pt x="310" y="226"/>
                    </a:lnTo>
                    <a:lnTo>
                      <a:pt x="310" y="264"/>
                    </a:lnTo>
                    <a:lnTo>
                      <a:pt x="286" y="264"/>
                    </a:lnTo>
                    <a:close/>
                    <a:moveTo>
                      <a:pt x="326" y="264"/>
                    </a:moveTo>
                    <a:lnTo>
                      <a:pt x="326" y="226"/>
                    </a:lnTo>
                    <a:lnTo>
                      <a:pt x="350" y="226"/>
                    </a:lnTo>
                    <a:lnTo>
                      <a:pt x="350" y="264"/>
                    </a:lnTo>
                    <a:lnTo>
                      <a:pt x="326" y="264"/>
                    </a:lnTo>
                    <a:close/>
                    <a:moveTo>
                      <a:pt x="368" y="264"/>
                    </a:moveTo>
                    <a:lnTo>
                      <a:pt x="368" y="226"/>
                    </a:lnTo>
                    <a:lnTo>
                      <a:pt x="392" y="226"/>
                    </a:lnTo>
                    <a:lnTo>
                      <a:pt x="392" y="264"/>
                    </a:lnTo>
                    <a:lnTo>
                      <a:pt x="368" y="264"/>
                    </a:lnTo>
                    <a:close/>
                    <a:moveTo>
                      <a:pt x="408" y="264"/>
                    </a:moveTo>
                    <a:lnTo>
                      <a:pt x="408" y="226"/>
                    </a:lnTo>
                    <a:lnTo>
                      <a:pt x="432" y="226"/>
                    </a:lnTo>
                    <a:lnTo>
                      <a:pt x="432" y="264"/>
                    </a:lnTo>
                    <a:lnTo>
                      <a:pt x="408" y="264"/>
                    </a:lnTo>
                    <a:close/>
                    <a:moveTo>
                      <a:pt x="450" y="264"/>
                    </a:moveTo>
                    <a:lnTo>
                      <a:pt x="450" y="226"/>
                    </a:lnTo>
                    <a:lnTo>
                      <a:pt x="472" y="226"/>
                    </a:lnTo>
                    <a:lnTo>
                      <a:pt x="472" y="264"/>
                    </a:lnTo>
                    <a:lnTo>
                      <a:pt x="450" y="264"/>
                    </a:lnTo>
                    <a:close/>
                    <a:moveTo>
                      <a:pt x="248" y="202"/>
                    </a:moveTo>
                    <a:lnTo>
                      <a:pt x="472" y="202"/>
                    </a:lnTo>
                    <a:lnTo>
                      <a:pt x="472" y="214"/>
                    </a:lnTo>
                    <a:lnTo>
                      <a:pt x="248" y="214"/>
                    </a:lnTo>
                    <a:lnTo>
                      <a:pt x="248" y="202"/>
                    </a:lnTo>
                    <a:close/>
                    <a:moveTo>
                      <a:pt x="246" y="226"/>
                    </a:moveTo>
                    <a:lnTo>
                      <a:pt x="270" y="226"/>
                    </a:lnTo>
                    <a:lnTo>
                      <a:pt x="270" y="264"/>
                    </a:lnTo>
                    <a:lnTo>
                      <a:pt x="246" y="264"/>
                    </a:lnTo>
                    <a:lnTo>
                      <a:pt x="246" y="226"/>
                    </a:lnTo>
                    <a:close/>
                    <a:moveTo>
                      <a:pt x="364" y="316"/>
                    </a:moveTo>
                    <a:lnTo>
                      <a:pt x="484" y="368"/>
                    </a:lnTo>
                    <a:lnTo>
                      <a:pt x="236" y="368"/>
                    </a:lnTo>
                    <a:lnTo>
                      <a:pt x="364" y="316"/>
                    </a:lnTo>
                    <a:close/>
                    <a:moveTo>
                      <a:pt x="86" y="534"/>
                    </a:moveTo>
                    <a:lnTo>
                      <a:pt x="56" y="534"/>
                    </a:lnTo>
                    <a:lnTo>
                      <a:pt x="56" y="484"/>
                    </a:lnTo>
                    <a:lnTo>
                      <a:pt x="86" y="484"/>
                    </a:lnTo>
                    <a:lnTo>
                      <a:pt x="86" y="534"/>
                    </a:lnTo>
                    <a:close/>
                    <a:moveTo>
                      <a:pt x="86" y="470"/>
                    </a:moveTo>
                    <a:lnTo>
                      <a:pt x="56" y="470"/>
                    </a:lnTo>
                    <a:lnTo>
                      <a:pt x="56" y="420"/>
                    </a:lnTo>
                    <a:lnTo>
                      <a:pt x="86" y="420"/>
                    </a:lnTo>
                    <a:lnTo>
                      <a:pt x="86" y="470"/>
                    </a:lnTo>
                    <a:close/>
                    <a:moveTo>
                      <a:pt x="126" y="534"/>
                    </a:moveTo>
                    <a:lnTo>
                      <a:pt x="96" y="534"/>
                    </a:lnTo>
                    <a:lnTo>
                      <a:pt x="96" y="484"/>
                    </a:lnTo>
                    <a:lnTo>
                      <a:pt x="126" y="484"/>
                    </a:lnTo>
                    <a:lnTo>
                      <a:pt x="126" y="534"/>
                    </a:lnTo>
                    <a:close/>
                    <a:moveTo>
                      <a:pt x="126" y="470"/>
                    </a:moveTo>
                    <a:lnTo>
                      <a:pt x="96" y="470"/>
                    </a:lnTo>
                    <a:lnTo>
                      <a:pt x="96" y="420"/>
                    </a:lnTo>
                    <a:lnTo>
                      <a:pt x="126" y="420"/>
                    </a:lnTo>
                    <a:lnTo>
                      <a:pt x="126" y="470"/>
                    </a:lnTo>
                    <a:close/>
                    <a:moveTo>
                      <a:pt x="166" y="534"/>
                    </a:moveTo>
                    <a:lnTo>
                      <a:pt x="136" y="534"/>
                    </a:lnTo>
                    <a:lnTo>
                      <a:pt x="136" y="484"/>
                    </a:lnTo>
                    <a:lnTo>
                      <a:pt x="166" y="484"/>
                    </a:lnTo>
                    <a:lnTo>
                      <a:pt x="166" y="534"/>
                    </a:lnTo>
                    <a:close/>
                    <a:moveTo>
                      <a:pt x="166" y="470"/>
                    </a:moveTo>
                    <a:lnTo>
                      <a:pt x="136" y="470"/>
                    </a:lnTo>
                    <a:lnTo>
                      <a:pt x="136" y="420"/>
                    </a:lnTo>
                    <a:lnTo>
                      <a:pt x="166" y="420"/>
                    </a:lnTo>
                    <a:lnTo>
                      <a:pt x="166" y="470"/>
                    </a:lnTo>
                    <a:close/>
                    <a:moveTo>
                      <a:pt x="580" y="534"/>
                    </a:moveTo>
                    <a:lnTo>
                      <a:pt x="552" y="534"/>
                    </a:lnTo>
                    <a:lnTo>
                      <a:pt x="552" y="484"/>
                    </a:lnTo>
                    <a:lnTo>
                      <a:pt x="580" y="484"/>
                    </a:lnTo>
                    <a:lnTo>
                      <a:pt x="580" y="534"/>
                    </a:lnTo>
                    <a:close/>
                    <a:moveTo>
                      <a:pt x="580" y="470"/>
                    </a:moveTo>
                    <a:lnTo>
                      <a:pt x="552" y="470"/>
                    </a:lnTo>
                    <a:lnTo>
                      <a:pt x="552" y="420"/>
                    </a:lnTo>
                    <a:lnTo>
                      <a:pt x="580" y="420"/>
                    </a:lnTo>
                    <a:lnTo>
                      <a:pt x="580" y="470"/>
                    </a:lnTo>
                    <a:close/>
                    <a:moveTo>
                      <a:pt x="620" y="534"/>
                    </a:moveTo>
                    <a:lnTo>
                      <a:pt x="590" y="534"/>
                    </a:lnTo>
                    <a:lnTo>
                      <a:pt x="590" y="484"/>
                    </a:lnTo>
                    <a:lnTo>
                      <a:pt x="620" y="484"/>
                    </a:lnTo>
                    <a:lnTo>
                      <a:pt x="620" y="534"/>
                    </a:lnTo>
                    <a:close/>
                    <a:moveTo>
                      <a:pt x="620" y="470"/>
                    </a:moveTo>
                    <a:lnTo>
                      <a:pt x="590" y="470"/>
                    </a:lnTo>
                    <a:lnTo>
                      <a:pt x="590" y="420"/>
                    </a:lnTo>
                    <a:lnTo>
                      <a:pt x="620" y="420"/>
                    </a:lnTo>
                    <a:lnTo>
                      <a:pt x="620" y="470"/>
                    </a:lnTo>
                    <a:close/>
                    <a:moveTo>
                      <a:pt x="660" y="534"/>
                    </a:moveTo>
                    <a:lnTo>
                      <a:pt x="630" y="534"/>
                    </a:lnTo>
                    <a:lnTo>
                      <a:pt x="630" y="484"/>
                    </a:lnTo>
                    <a:lnTo>
                      <a:pt x="660" y="484"/>
                    </a:lnTo>
                    <a:lnTo>
                      <a:pt x="660" y="534"/>
                    </a:lnTo>
                    <a:close/>
                    <a:moveTo>
                      <a:pt x="660" y="470"/>
                    </a:moveTo>
                    <a:lnTo>
                      <a:pt x="630" y="470"/>
                    </a:lnTo>
                    <a:lnTo>
                      <a:pt x="630" y="420"/>
                    </a:lnTo>
                    <a:lnTo>
                      <a:pt x="660" y="420"/>
                    </a:lnTo>
                    <a:lnTo>
                      <a:pt x="660" y="470"/>
                    </a:lnTo>
                    <a:close/>
                    <a:moveTo>
                      <a:pt x="520" y="572"/>
                    </a:moveTo>
                    <a:lnTo>
                      <a:pt x="202" y="572"/>
                    </a:lnTo>
                    <a:lnTo>
                      <a:pt x="202" y="550"/>
                    </a:lnTo>
                    <a:lnTo>
                      <a:pt x="520" y="550"/>
                    </a:lnTo>
                    <a:lnTo>
                      <a:pt x="520" y="572"/>
                    </a:lnTo>
                    <a:lnTo>
                      <a:pt x="520" y="572"/>
                    </a:lnTo>
                    <a:close/>
                    <a:moveTo>
                      <a:pt x="216" y="542"/>
                    </a:moveTo>
                    <a:lnTo>
                      <a:pt x="216" y="412"/>
                    </a:lnTo>
                    <a:lnTo>
                      <a:pt x="246" y="412"/>
                    </a:lnTo>
                    <a:lnTo>
                      <a:pt x="246" y="542"/>
                    </a:lnTo>
                    <a:lnTo>
                      <a:pt x="216" y="542"/>
                    </a:lnTo>
                    <a:close/>
                    <a:moveTo>
                      <a:pt x="266" y="542"/>
                    </a:moveTo>
                    <a:lnTo>
                      <a:pt x="266" y="412"/>
                    </a:lnTo>
                    <a:lnTo>
                      <a:pt x="288" y="412"/>
                    </a:lnTo>
                    <a:lnTo>
                      <a:pt x="288" y="542"/>
                    </a:lnTo>
                    <a:lnTo>
                      <a:pt x="266" y="542"/>
                    </a:lnTo>
                    <a:close/>
                    <a:moveTo>
                      <a:pt x="306" y="542"/>
                    </a:moveTo>
                    <a:lnTo>
                      <a:pt x="306" y="412"/>
                    </a:lnTo>
                    <a:lnTo>
                      <a:pt x="328" y="412"/>
                    </a:lnTo>
                    <a:lnTo>
                      <a:pt x="328" y="542"/>
                    </a:lnTo>
                    <a:lnTo>
                      <a:pt x="306" y="542"/>
                    </a:lnTo>
                    <a:close/>
                    <a:moveTo>
                      <a:pt x="350" y="542"/>
                    </a:moveTo>
                    <a:lnTo>
                      <a:pt x="350" y="412"/>
                    </a:lnTo>
                    <a:lnTo>
                      <a:pt x="372" y="412"/>
                    </a:lnTo>
                    <a:lnTo>
                      <a:pt x="372" y="542"/>
                    </a:lnTo>
                    <a:lnTo>
                      <a:pt x="350" y="542"/>
                    </a:lnTo>
                    <a:close/>
                    <a:moveTo>
                      <a:pt x="394" y="542"/>
                    </a:moveTo>
                    <a:lnTo>
                      <a:pt x="394" y="412"/>
                    </a:lnTo>
                    <a:lnTo>
                      <a:pt x="416" y="412"/>
                    </a:lnTo>
                    <a:lnTo>
                      <a:pt x="416" y="542"/>
                    </a:lnTo>
                    <a:lnTo>
                      <a:pt x="394" y="542"/>
                    </a:lnTo>
                    <a:close/>
                    <a:moveTo>
                      <a:pt x="436" y="542"/>
                    </a:moveTo>
                    <a:lnTo>
                      <a:pt x="436" y="412"/>
                    </a:lnTo>
                    <a:lnTo>
                      <a:pt x="458" y="412"/>
                    </a:lnTo>
                    <a:lnTo>
                      <a:pt x="458" y="542"/>
                    </a:lnTo>
                    <a:lnTo>
                      <a:pt x="436" y="542"/>
                    </a:lnTo>
                    <a:close/>
                    <a:moveTo>
                      <a:pt x="478" y="542"/>
                    </a:moveTo>
                    <a:lnTo>
                      <a:pt x="478" y="412"/>
                    </a:lnTo>
                    <a:lnTo>
                      <a:pt x="506" y="412"/>
                    </a:lnTo>
                    <a:lnTo>
                      <a:pt x="506" y="542"/>
                    </a:lnTo>
                    <a:lnTo>
                      <a:pt x="478" y="542"/>
                    </a:lnTo>
                    <a:close/>
                    <a:moveTo>
                      <a:pt x="520" y="404"/>
                    </a:moveTo>
                    <a:lnTo>
                      <a:pt x="202" y="404"/>
                    </a:lnTo>
                    <a:lnTo>
                      <a:pt x="202" y="384"/>
                    </a:lnTo>
                    <a:lnTo>
                      <a:pt x="520" y="384"/>
                    </a:lnTo>
                    <a:lnTo>
                      <a:pt x="520" y="404"/>
                    </a:lnTo>
                    <a:lnTo>
                      <a:pt x="520" y="4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2" name="Freeform 6"/>
              <p:cNvSpPr>
                <a:spLocks/>
              </p:cNvSpPr>
              <p:nvPr/>
            </p:nvSpPr>
            <p:spPr bwMode="auto">
              <a:xfrm>
                <a:off x="2917" y="2322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</p:grpSp>
        <p:grpSp>
          <p:nvGrpSpPr>
            <p:cNvPr id="7" name="Group 9"/>
            <p:cNvGrpSpPr>
              <a:grpSpLocks noChangeAspect="1"/>
            </p:cNvGrpSpPr>
            <p:nvPr/>
          </p:nvGrpSpPr>
          <p:grpSpPr bwMode="auto">
            <a:xfrm>
              <a:off x="2186136" y="6279076"/>
              <a:ext cx="455412" cy="598136"/>
              <a:chOff x="3517" y="1494"/>
              <a:chExt cx="588" cy="802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55" name="Freeform 10"/>
              <p:cNvSpPr>
                <a:spLocks/>
              </p:cNvSpPr>
              <p:nvPr/>
            </p:nvSpPr>
            <p:spPr bwMode="auto">
              <a:xfrm>
                <a:off x="3517" y="1744"/>
                <a:ext cx="322" cy="56"/>
              </a:xfrm>
              <a:custGeom>
                <a:avLst/>
                <a:gdLst>
                  <a:gd name="T0" fmla="*/ 322 w 322"/>
                  <a:gd name="T1" fmla="*/ 24 h 56"/>
                  <a:gd name="T2" fmla="*/ 260 w 322"/>
                  <a:gd name="T3" fmla="*/ 24 h 56"/>
                  <a:gd name="T4" fmla="*/ 260 w 322"/>
                  <a:gd name="T5" fmla="*/ 0 h 56"/>
                  <a:gd name="T6" fmla="*/ 64 w 322"/>
                  <a:gd name="T7" fmla="*/ 0 h 56"/>
                  <a:gd name="T8" fmla="*/ 64 w 322"/>
                  <a:gd name="T9" fmla="*/ 24 h 56"/>
                  <a:gd name="T10" fmla="*/ 0 w 322"/>
                  <a:gd name="T11" fmla="*/ 24 h 56"/>
                  <a:gd name="T12" fmla="*/ 0 w 322"/>
                  <a:gd name="T13" fmla="*/ 56 h 56"/>
                  <a:gd name="T14" fmla="*/ 322 w 322"/>
                  <a:gd name="T15" fmla="*/ 56 h 56"/>
                  <a:gd name="T16" fmla="*/ 322 w 322"/>
                  <a:gd name="T17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2" h="56">
                    <a:moveTo>
                      <a:pt x="322" y="24"/>
                    </a:moveTo>
                    <a:lnTo>
                      <a:pt x="260" y="24"/>
                    </a:lnTo>
                    <a:lnTo>
                      <a:pt x="260" y="0"/>
                    </a:lnTo>
                    <a:lnTo>
                      <a:pt x="64" y="0"/>
                    </a:lnTo>
                    <a:lnTo>
                      <a:pt x="64" y="24"/>
                    </a:lnTo>
                    <a:lnTo>
                      <a:pt x="0" y="24"/>
                    </a:lnTo>
                    <a:lnTo>
                      <a:pt x="0" y="56"/>
                    </a:lnTo>
                    <a:lnTo>
                      <a:pt x="322" y="56"/>
                    </a:lnTo>
                    <a:lnTo>
                      <a:pt x="32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56" name="Freeform 11"/>
              <p:cNvSpPr>
                <a:spLocks noEditPoints="1"/>
              </p:cNvSpPr>
              <p:nvPr/>
            </p:nvSpPr>
            <p:spPr bwMode="auto">
              <a:xfrm>
                <a:off x="3669" y="2112"/>
                <a:ext cx="398" cy="184"/>
              </a:xfrm>
              <a:custGeom>
                <a:avLst/>
                <a:gdLst>
                  <a:gd name="T0" fmla="*/ 312 w 398"/>
                  <a:gd name="T1" fmla="*/ 0 h 184"/>
                  <a:gd name="T2" fmla="*/ 312 w 398"/>
                  <a:gd name="T3" fmla="*/ 0 h 184"/>
                  <a:gd name="T4" fmla="*/ 300 w 398"/>
                  <a:gd name="T5" fmla="*/ 4 h 184"/>
                  <a:gd name="T6" fmla="*/ 284 w 398"/>
                  <a:gd name="T7" fmla="*/ 6 h 184"/>
                  <a:gd name="T8" fmla="*/ 284 w 398"/>
                  <a:gd name="T9" fmla="*/ 6 h 184"/>
                  <a:gd name="T10" fmla="*/ 270 w 398"/>
                  <a:gd name="T11" fmla="*/ 4 h 184"/>
                  <a:gd name="T12" fmla="*/ 256 w 398"/>
                  <a:gd name="T13" fmla="*/ 0 h 184"/>
                  <a:gd name="T14" fmla="*/ 256 w 398"/>
                  <a:gd name="T15" fmla="*/ 0 h 184"/>
                  <a:gd name="T16" fmla="*/ 242 w 398"/>
                  <a:gd name="T17" fmla="*/ 4 h 184"/>
                  <a:gd name="T18" fmla="*/ 228 w 398"/>
                  <a:gd name="T19" fmla="*/ 6 h 184"/>
                  <a:gd name="T20" fmla="*/ 228 w 398"/>
                  <a:gd name="T21" fmla="*/ 6 h 184"/>
                  <a:gd name="T22" fmla="*/ 212 w 398"/>
                  <a:gd name="T23" fmla="*/ 4 h 184"/>
                  <a:gd name="T24" fmla="*/ 200 w 398"/>
                  <a:gd name="T25" fmla="*/ 0 h 184"/>
                  <a:gd name="T26" fmla="*/ 200 w 398"/>
                  <a:gd name="T27" fmla="*/ 0 h 184"/>
                  <a:gd name="T28" fmla="*/ 186 w 398"/>
                  <a:gd name="T29" fmla="*/ 4 h 184"/>
                  <a:gd name="T30" fmla="*/ 170 w 398"/>
                  <a:gd name="T31" fmla="*/ 6 h 184"/>
                  <a:gd name="T32" fmla="*/ 170 w 398"/>
                  <a:gd name="T33" fmla="*/ 6 h 184"/>
                  <a:gd name="T34" fmla="*/ 156 w 398"/>
                  <a:gd name="T35" fmla="*/ 4 h 184"/>
                  <a:gd name="T36" fmla="*/ 142 w 398"/>
                  <a:gd name="T37" fmla="*/ 0 h 184"/>
                  <a:gd name="T38" fmla="*/ 142 w 398"/>
                  <a:gd name="T39" fmla="*/ 0 h 184"/>
                  <a:gd name="T40" fmla="*/ 128 w 398"/>
                  <a:gd name="T41" fmla="*/ 4 h 184"/>
                  <a:gd name="T42" fmla="*/ 114 w 398"/>
                  <a:gd name="T43" fmla="*/ 6 h 184"/>
                  <a:gd name="T44" fmla="*/ 114 w 398"/>
                  <a:gd name="T45" fmla="*/ 6 h 184"/>
                  <a:gd name="T46" fmla="*/ 100 w 398"/>
                  <a:gd name="T47" fmla="*/ 4 h 184"/>
                  <a:gd name="T48" fmla="*/ 86 w 398"/>
                  <a:gd name="T49" fmla="*/ 0 h 184"/>
                  <a:gd name="T50" fmla="*/ 86 w 398"/>
                  <a:gd name="T51" fmla="*/ 0 h 184"/>
                  <a:gd name="T52" fmla="*/ 72 w 398"/>
                  <a:gd name="T53" fmla="*/ 4 h 184"/>
                  <a:gd name="T54" fmla="*/ 58 w 398"/>
                  <a:gd name="T55" fmla="*/ 6 h 184"/>
                  <a:gd name="T56" fmla="*/ 58 w 398"/>
                  <a:gd name="T57" fmla="*/ 6 h 184"/>
                  <a:gd name="T58" fmla="*/ 42 w 398"/>
                  <a:gd name="T59" fmla="*/ 4 h 184"/>
                  <a:gd name="T60" fmla="*/ 28 w 398"/>
                  <a:gd name="T61" fmla="*/ 0 h 184"/>
                  <a:gd name="T62" fmla="*/ 28 w 398"/>
                  <a:gd name="T63" fmla="*/ 0 h 184"/>
                  <a:gd name="T64" fmla="*/ 14 w 398"/>
                  <a:gd name="T65" fmla="*/ 4 h 184"/>
                  <a:gd name="T66" fmla="*/ 0 w 398"/>
                  <a:gd name="T67" fmla="*/ 6 h 184"/>
                  <a:gd name="T68" fmla="*/ 0 w 398"/>
                  <a:gd name="T69" fmla="*/ 48 h 184"/>
                  <a:gd name="T70" fmla="*/ 0 w 398"/>
                  <a:gd name="T71" fmla="*/ 86 h 184"/>
                  <a:gd name="T72" fmla="*/ 0 w 398"/>
                  <a:gd name="T73" fmla="*/ 90 h 184"/>
                  <a:gd name="T74" fmla="*/ 0 w 398"/>
                  <a:gd name="T75" fmla="*/ 150 h 184"/>
                  <a:gd name="T76" fmla="*/ 0 w 398"/>
                  <a:gd name="T77" fmla="*/ 184 h 184"/>
                  <a:gd name="T78" fmla="*/ 42 w 398"/>
                  <a:gd name="T79" fmla="*/ 184 h 184"/>
                  <a:gd name="T80" fmla="*/ 42 w 398"/>
                  <a:gd name="T81" fmla="*/ 42 h 184"/>
                  <a:gd name="T82" fmla="*/ 128 w 398"/>
                  <a:gd name="T83" fmla="*/ 42 h 184"/>
                  <a:gd name="T84" fmla="*/ 128 w 398"/>
                  <a:gd name="T85" fmla="*/ 184 h 184"/>
                  <a:gd name="T86" fmla="*/ 398 w 398"/>
                  <a:gd name="T87" fmla="*/ 184 h 184"/>
                  <a:gd name="T88" fmla="*/ 398 w 398"/>
                  <a:gd name="T89" fmla="*/ 6 h 184"/>
                  <a:gd name="T90" fmla="*/ 398 w 398"/>
                  <a:gd name="T91" fmla="*/ 6 h 184"/>
                  <a:gd name="T92" fmla="*/ 384 w 398"/>
                  <a:gd name="T93" fmla="*/ 4 h 184"/>
                  <a:gd name="T94" fmla="*/ 370 w 398"/>
                  <a:gd name="T95" fmla="*/ 0 h 184"/>
                  <a:gd name="T96" fmla="*/ 370 w 398"/>
                  <a:gd name="T97" fmla="*/ 0 h 184"/>
                  <a:gd name="T98" fmla="*/ 356 w 398"/>
                  <a:gd name="T99" fmla="*/ 4 h 184"/>
                  <a:gd name="T100" fmla="*/ 342 w 398"/>
                  <a:gd name="T101" fmla="*/ 6 h 184"/>
                  <a:gd name="T102" fmla="*/ 342 w 398"/>
                  <a:gd name="T103" fmla="*/ 6 h 184"/>
                  <a:gd name="T104" fmla="*/ 326 w 398"/>
                  <a:gd name="T105" fmla="*/ 4 h 184"/>
                  <a:gd name="T106" fmla="*/ 312 w 398"/>
                  <a:gd name="T107" fmla="*/ 0 h 184"/>
                  <a:gd name="T108" fmla="*/ 312 w 398"/>
                  <a:gd name="T109" fmla="*/ 0 h 184"/>
                  <a:gd name="T110" fmla="*/ 356 w 398"/>
                  <a:gd name="T111" fmla="*/ 132 h 184"/>
                  <a:gd name="T112" fmla="*/ 170 w 398"/>
                  <a:gd name="T113" fmla="*/ 132 h 184"/>
                  <a:gd name="T114" fmla="*/ 170 w 398"/>
                  <a:gd name="T115" fmla="*/ 42 h 184"/>
                  <a:gd name="T116" fmla="*/ 356 w 398"/>
                  <a:gd name="T117" fmla="*/ 42 h 184"/>
                  <a:gd name="T118" fmla="*/ 356 w 398"/>
                  <a:gd name="T119" fmla="*/ 132 h 184"/>
                  <a:gd name="T120" fmla="*/ 356 w 398"/>
                  <a:gd name="T121" fmla="*/ 132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8" h="184">
                    <a:moveTo>
                      <a:pt x="312" y="0"/>
                    </a:moveTo>
                    <a:lnTo>
                      <a:pt x="312" y="0"/>
                    </a:lnTo>
                    <a:lnTo>
                      <a:pt x="300" y="4"/>
                    </a:lnTo>
                    <a:lnTo>
                      <a:pt x="284" y="6"/>
                    </a:lnTo>
                    <a:lnTo>
                      <a:pt x="284" y="6"/>
                    </a:lnTo>
                    <a:lnTo>
                      <a:pt x="270" y="4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42" y="4"/>
                    </a:lnTo>
                    <a:lnTo>
                      <a:pt x="228" y="6"/>
                    </a:lnTo>
                    <a:lnTo>
                      <a:pt x="228" y="6"/>
                    </a:lnTo>
                    <a:lnTo>
                      <a:pt x="212" y="4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186" y="4"/>
                    </a:lnTo>
                    <a:lnTo>
                      <a:pt x="170" y="6"/>
                    </a:lnTo>
                    <a:lnTo>
                      <a:pt x="170" y="6"/>
                    </a:lnTo>
                    <a:lnTo>
                      <a:pt x="156" y="4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28" y="4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100" y="4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72" y="4"/>
                    </a:lnTo>
                    <a:lnTo>
                      <a:pt x="58" y="6"/>
                    </a:lnTo>
                    <a:lnTo>
                      <a:pt x="58" y="6"/>
                    </a:lnTo>
                    <a:lnTo>
                      <a:pt x="42" y="4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4"/>
                    </a:lnTo>
                    <a:lnTo>
                      <a:pt x="0" y="6"/>
                    </a:lnTo>
                    <a:lnTo>
                      <a:pt x="0" y="48"/>
                    </a:lnTo>
                    <a:lnTo>
                      <a:pt x="0" y="86"/>
                    </a:lnTo>
                    <a:lnTo>
                      <a:pt x="0" y="90"/>
                    </a:lnTo>
                    <a:lnTo>
                      <a:pt x="0" y="150"/>
                    </a:lnTo>
                    <a:lnTo>
                      <a:pt x="0" y="184"/>
                    </a:lnTo>
                    <a:lnTo>
                      <a:pt x="42" y="184"/>
                    </a:lnTo>
                    <a:lnTo>
                      <a:pt x="42" y="42"/>
                    </a:lnTo>
                    <a:lnTo>
                      <a:pt x="128" y="42"/>
                    </a:lnTo>
                    <a:lnTo>
                      <a:pt x="128" y="184"/>
                    </a:lnTo>
                    <a:lnTo>
                      <a:pt x="398" y="184"/>
                    </a:lnTo>
                    <a:lnTo>
                      <a:pt x="398" y="6"/>
                    </a:lnTo>
                    <a:lnTo>
                      <a:pt x="398" y="6"/>
                    </a:lnTo>
                    <a:lnTo>
                      <a:pt x="384" y="4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56" y="4"/>
                    </a:lnTo>
                    <a:lnTo>
                      <a:pt x="342" y="6"/>
                    </a:lnTo>
                    <a:lnTo>
                      <a:pt x="342" y="6"/>
                    </a:lnTo>
                    <a:lnTo>
                      <a:pt x="326" y="4"/>
                    </a:lnTo>
                    <a:lnTo>
                      <a:pt x="312" y="0"/>
                    </a:lnTo>
                    <a:lnTo>
                      <a:pt x="312" y="0"/>
                    </a:lnTo>
                    <a:close/>
                    <a:moveTo>
                      <a:pt x="356" y="132"/>
                    </a:moveTo>
                    <a:lnTo>
                      <a:pt x="170" y="132"/>
                    </a:lnTo>
                    <a:lnTo>
                      <a:pt x="170" y="42"/>
                    </a:lnTo>
                    <a:lnTo>
                      <a:pt x="356" y="42"/>
                    </a:lnTo>
                    <a:lnTo>
                      <a:pt x="356" y="132"/>
                    </a:lnTo>
                    <a:lnTo>
                      <a:pt x="356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57" name="Freeform 12"/>
              <p:cNvSpPr>
                <a:spLocks/>
              </p:cNvSpPr>
              <p:nvPr/>
            </p:nvSpPr>
            <p:spPr bwMode="auto">
              <a:xfrm>
                <a:off x="3631" y="2020"/>
                <a:ext cx="474" cy="82"/>
              </a:xfrm>
              <a:custGeom>
                <a:avLst/>
                <a:gdLst>
                  <a:gd name="T0" fmla="*/ 114 w 474"/>
                  <a:gd name="T1" fmla="*/ 0 h 82"/>
                  <a:gd name="T2" fmla="*/ 38 w 474"/>
                  <a:gd name="T3" fmla="*/ 0 h 82"/>
                  <a:gd name="T4" fmla="*/ 0 w 474"/>
                  <a:gd name="T5" fmla="*/ 50 h 82"/>
                  <a:gd name="T6" fmla="*/ 0 w 474"/>
                  <a:gd name="T7" fmla="*/ 50 h 82"/>
                  <a:gd name="T8" fmla="*/ 0 w 474"/>
                  <a:gd name="T9" fmla="*/ 54 h 82"/>
                  <a:gd name="T10" fmla="*/ 0 w 474"/>
                  <a:gd name="T11" fmla="*/ 56 h 82"/>
                  <a:gd name="T12" fmla="*/ 2 w 474"/>
                  <a:gd name="T13" fmla="*/ 58 h 82"/>
                  <a:gd name="T14" fmla="*/ 2 w 474"/>
                  <a:gd name="T15" fmla="*/ 60 h 82"/>
                  <a:gd name="T16" fmla="*/ 4 w 474"/>
                  <a:gd name="T17" fmla="*/ 64 h 82"/>
                  <a:gd name="T18" fmla="*/ 4 w 474"/>
                  <a:gd name="T19" fmla="*/ 64 h 82"/>
                  <a:gd name="T20" fmla="*/ 6 w 474"/>
                  <a:gd name="T21" fmla="*/ 66 h 82"/>
                  <a:gd name="T22" fmla="*/ 6 w 474"/>
                  <a:gd name="T23" fmla="*/ 68 h 82"/>
                  <a:gd name="T24" fmla="*/ 12 w 474"/>
                  <a:gd name="T25" fmla="*/ 74 h 82"/>
                  <a:gd name="T26" fmla="*/ 22 w 474"/>
                  <a:gd name="T27" fmla="*/ 78 h 82"/>
                  <a:gd name="T28" fmla="*/ 22 w 474"/>
                  <a:gd name="T29" fmla="*/ 78 h 82"/>
                  <a:gd name="T30" fmla="*/ 38 w 474"/>
                  <a:gd name="T31" fmla="*/ 82 h 82"/>
                  <a:gd name="T32" fmla="*/ 46 w 474"/>
                  <a:gd name="T33" fmla="*/ 82 h 82"/>
                  <a:gd name="T34" fmla="*/ 60 w 474"/>
                  <a:gd name="T35" fmla="*/ 76 h 82"/>
                  <a:gd name="T36" fmla="*/ 66 w 474"/>
                  <a:gd name="T37" fmla="*/ 72 h 82"/>
                  <a:gd name="T38" fmla="*/ 80 w 474"/>
                  <a:gd name="T39" fmla="*/ 80 h 82"/>
                  <a:gd name="T40" fmla="*/ 96 w 474"/>
                  <a:gd name="T41" fmla="*/ 82 h 82"/>
                  <a:gd name="T42" fmla="*/ 104 w 474"/>
                  <a:gd name="T43" fmla="*/ 82 h 82"/>
                  <a:gd name="T44" fmla="*/ 118 w 474"/>
                  <a:gd name="T45" fmla="*/ 76 h 82"/>
                  <a:gd name="T46" fmla="*/ 124 w 474"/>
                  <a:gd name="T47" fmla="*/ 72 h 82"/>
                  <a:gd name="T48" fmla="*/ 136 w 474"/>
                  <a:gd name="T49" fmla="*/ 80 h 82"/>
                  <a:gd name="T50" fmla="*/ 152 w 474"/>
                  <a:gd name="T51" fmla="*/ 82 h 82"/>
                  <a:gd name="T52" fmla="*/ 160 w 474"/>
                  <a:gd name="T53" fmla="*/ 82 h 82"/>
                  <a:gd name="T54" fmla="*/ 174 w 474"/>
                  <a:gd name="T55" fmla="*/ 76 h 82"/>
                  <a:gd name="T56" fmla="*/ 180 w 474"/>
                  <a:gd name="T57" fmla="*/ 72 h 82"/>
                  <a:gd name="T58" fmla="*/ 192 w 474"/>
                  <a:gd name="T59" fmla="*/ 80 h 82"/>
                  <a:gd name="T60" fmla="*/ 208 w 474"/>
                  <a:gd name="T61" fmla="*/ 82 h 82"/>
                  <a:gd name="T62" fmla="*/ 218 w 474"/>
                  <a:gd name="T63" fmla="*/ 82 h 82"/>
                  <a:gd name="T64" fmla="*/ 232 w 474"/>
                  <a:gd name="T65" fmla="*/ 76 h 82"/>
                  <a:gd name="T66" fmla="*/ 238 w 474"/>
                  <a:gd name="T67" fmla="*/ 72 h 82"/>
                  <a:gd name="T68" fmla="*/ 250 w 474"/>
                  <a:gd name="T69" fmla="*/ 80 h 82"/>
                  <a:gd name="T70" fmla="*/ 266 w 474"/>
                  <a:gd name="T71" fmla="*/ 82 h 82"/>
                  <a:gd name="T72" fmla="*/ 274 w 474"/>
                  <a:gd name="T73" fmla="*/ 82 h 82"/>
                  <a:gd name="T74" fmla="*/ 288 w 474"/>
                  <a:gd name="T75" fmla="*/ 76 h 82"/>
                  <a:gd name="T76" fmla="*/ 294 w 474"/>
                  <a:gd name="T77" fmla="*/ 72 h 82"/>
                  <a:gd name="T78" fmla="*/ 306 w 474"/>
                  <a:gd name="T79" fmla="*/ 80 h 82"/>
                  <a:gd name="T80" fmla="*/ 322 w 474"/>
                  <a:gd name="T81" fmla="*/ 82 h 82"/>
                  <a:gd name="T82" fmla="*/ 330 w 474"/>
                  <a:gd name="T83" fmla="*/ 82 h 82"/>
                  <a:gd name="T84" fmla="*/ 346 w 474"/>
                  <a:gd name="T85" fmla="*/ 76 h 82"/>
                  <a:gd name="T86" fmla="*/ 350 w 474"/>
                  <a:gd name="T87" fmla="*/ 72 h 82"/>
                  <a:gd name="T88" fmla="*/ 364 w 474"/>
                  <a:gd name="T89" fmla="*/ 80 h 82"/>
                  <a:gd name="T90" fmla="*/ 380 w 474"/>
                  <a:gd name="T91" fmla="*/ 82 h 82"/>
                  <a:gd name="T92" fmla="*/ 388 w 474"/>
                  <a:gd name="T93" fmla="*/ 82 h 82"/>
                  <a:gd name="T94" fmla="*/ 402 w 474"/>
                  <a:gd name="T95" fmla="*/ 76 h 82"/>
                  <a:gd name="T96" fmla="*/ 408 w 474"/>
                  <a:gd name="T97" fmla="*/ 72 h 82"/>
                  <a:gd name="T98" fmla="*/ 420 w 474"/>
                  <a:gd name="T99" fmla="*/ 80 h 82"/>
                  <a:gd name="T100" fmla="*/ 436 w 474"/>
                  <a:gd name="T101" fmla="*/ 82 h 82"/>
                  <a:gd name="T102" fmla="*/ 444 w 474"/>
                  <a:gd name="T103" fmla="*/ 82 h 82"/>
                  <a:gd name="T104" fmla="*/ 458 w 474"/>
                  <a:gd name="T105" fmla="*/ 76 h 82"/>
                  <a:gd name="T106" fmla="*/ 468 w 474"/>
                  <a:gd name="T107" fmla="*/ 68 h 82"/>
                  <a:gd name="T108" fmla="*/ 474 w 474"/>
                  <a:gd name="T109" fmla="*/ 56 h 82"/>
                  <a:gd name="T110" fmla="*/ 474 w 474"/>
                  <a:gd name="T111" fmla="*/ 50 h 82"/>
                  <a:gd name="T112" fmla="*/ 208 w 474"/>
                  <a:gd name="T113" fmla="*/ 0 h 82"/>
                  <a:gd name="T114" fmla="*/ 176 w 474"/>
                  <a:gd name="T11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74" h="82">
                    <a:moveTo>
                      <a:pt x="176" y="0"/>
                    </a:moveTo>
                    <a:lnTo>
                      <a:pt x="114" y="0"/>
                    </a:lnTo>
                    <a:lnTo>
                      <a:pt x="78" y="0"/>
                    </a:lnTo>
                    <a:lnTo>
                      <a:pt x="38" y="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12" y="74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30" y="82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46" y="82"/>
                    </a:lnTo>
                    <a:lnTo>
                      <a:pt x="54" y="80"/>
                    </a:lnTo>
                    <a:lnTo>
                      <a:pt x="60" y="76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72" y="76"/>
                    </a:lnTo>
                    <a:lnTo>
                      <a:pt x="80" y="80"/>
                    </a:lnTo>
                    <a:lnTo>
                      <a:pt x="86" y="82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104" y="82"/>
                    </a:lnTo>
                    <a:lnTo>
                      <a:pt x="110" y="80"/>
                    </a:lnTo>
                    <a:lnTo>
                      <a:pt x="118" y="76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30" y="76"/>
                    </a:lnTo>
                    <a:lnTo>
                      <a:pt x="136" y="80"/>
                    </a:lnTo>
                    <a:lnTo>
                      <a:pt x="144" y="82"/>
                    </a:lnTo>
                    <a:lnTo>
                      <a:pt x="152" y="82"/>
                    </a:lnTo>
                    <a:lnTo>
                      <a:pt x="152" y="82"/>
                    </a:lnTo>
                    <a:lnTo>
                      <a:pt x="160" y="82"/>
                    </a:lnTo>
                    <a:lnTo>
                      <a:pt x="168" y="80"/>
                    </a:lnTo>
                    <a:lnTo>
                      <a:pt x="174" y="76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6" y="76"/>
                    </a:lnTo>
                    <a:lnTo>
                      <a:pt x="192" y="80"/>
                    </a:lnTo>
                    <a:lnTo>
                      <a:pt x="200" y="82"/>
                    </a:lnTo>
                    <a:lnTo>
                      <a:pt x="208" y="82"/>
                    </a:lnTo>
                    <a:lnTo>
                      <a:pt x="208" y="82"/>
                    </a:lnTo>
                    <a:lnTo>
                      <a:pt x="218" y="82"/>
                    </a:lnTo>
                    <a:lnTo>
                      <a:pt x="224" y="80"/>
                    </a:lnTo>
                    <a:lnTo>
                      <a:pt x="232" y="76"/>
                    </a:lnTo>
                    <a:lnTo>
                      <a:pt x="238" y="72"/>
                    </a:lnTo>
                    <a:lnTo>
                      <a:pt x="238" y="72"/>
                    </a:lnTo>
                    <a:lnTo>
                      <a:pt x="244" y="76"/>
                    </a:lnTo>
                    <a:lnTo>
                      <a:pt x="250" y="80"/>
                    </a:lnTo>
                    <a:lnTo>
                      <a:pt x="258" y="82"/>
                    </a:lnTo>
                    <a:lnTo>
                      <a:pt x="266" y="82"/>
                    </a:lnTo>
                    <a:lnTo>
                      <a:pt x="266" y="82"/>
                    </a:lnTo>
                    <a:lnTo>
                      <a:pt x="274" y="82"/>
                    </a:lnTo>
                    <a:lnTo>
                      <a:pt x="282" y="80"/>
                    </a:lnTo>
                    <a:lnTo>
                      <a:pt x="288" y="76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300" y="76"/>
                    </a:lnTo>
                    <a:lnTo>
                      <a:pt x="306" y="80"/>
                    </a:lnTo>
                    <a:lnTo>
                      <a:pt x="314" y="82"/>
                    </a:lnTo>
                    <a:lnTo>
                      <a:pt x="322" y="82"/>
                    </a:lnTo>
                    <a:lnTo>
                      <a:pt x="322" y="82"/>
                    </a:lnTo>
                    <a:lnTo>
                      <a:pt x="330" y="82"/>
                    </a:lnTo>
                    <a:lnTo>
                      <a:pt x="338" y="80"/>
                    </a:lnTo>
                    <a:lnTo>
                      <a:pt x="346" y="76"/>
                    </a:lnTo>
                    <a:lnTo>
                      <a:pt x="350" y="72"/>
                    </a:lnTo>
                    <a:lnTo>
                      <a:pt x="350" y="72"/>
                    </a:lnTo>
                    <a:lnTo>
                      <a:pt x="356" y="76"/>
                    </a:lnTo>
                    <a:lnTo>
                      <a:pt x="364" y="80"/>
                    </a:lnTo>
                    <a:lnTo>
                      <a:pt x="372" y="82"/>
                    </a:lnTo>
                    <a:lnTo>
                      <a:pt x="380" y="82"/>
                    </a:lnTo>
                    <a:lnTo>
                      <a:pt x="380" y="82"/>
                    </a:lnTo>
                    <a:lnTo>
                      <a:pt x="388" y="82"/>
                    </a:lnTo>
                    <a:lnTo>
                      <a:pt x="396" y="80"/>
                    </a:lnTo>
                    <a:lnTo>
                      <a:pt x="402" y="76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14" y="76"/>
                    </a:lnTo>
                    <a:lnTo>
                      <a:pt x="420" y="80"/>
                    </a:lnTo>
                    <a:lnTo>
                      <a:pt x="428" y="82"/>
                    </a:lnTo>
                    <a:lnTo>
                      <a:pt x="436" y="82"/>
                    </a:lnTo>
                    <a:lnTo>
                      <a:pt x="436" y="82"/>
                    </a:lnTo>
                    <a:lnTo>
                      <a:pt x="444" y="82"/>
                    </a:lnTo>
                    <a:lnTo>
                      <a:pt x="452" y="80"/>
                    </a:lnTo>
                    <a:lnTo>
                      <a:pt x="458" y="76"/>
                    </a:lnTo>
                    <a:lnTo>
                      <a:pt x="464" y="72"/>
                    </a:lnTo>
                    <a:lnTo>
                      <a:pt x="468" y="68"/>
                    </a:lnTo>
                    <a:lnTo>
                      <a:pt x="472" y="62"/>
                    </a:lnTo>
                    <a:lnTo>
                      <a:pt x="474" y="56"/>
                    </a:lnTo>
                    <a:lnTo>
                      <a:pt x="474" y="50"/>
                    </a:lnTo>
                    <a:lnTo>
                      <a:pt x="474" y="50"/>
                    </a:lnTo>
                    <a:lnTo>
                      <a:pt x="436" y="0"/>
                    </a:lnTo>
                    <a:lnTo>
                      <a:pt x="208" y="0"/>
                    </a:lnTo>
                    <a:lnTo>
                      <a:pt x="176" y="0"/>
                    </a:lnTo>
                    <a:lnTo>
                      <a:pt x="1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58" name="Rectangle 13"/>
              <p:cNvSpPr>
                <a:spLocks noChangeArrowheads="1"/>
              </p:cNvSpPr>
              <p:nvPr/>
            </p:nvSpPr>
            <p:spPr bwMode="auto">
              <a:xfrm>
                <a:off x="3517" y="2206"/>
                <a:ext cx="142" cy="5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59" name="Freeform 14"/>
              <p:cNvSpPr>
                <a:spLocks noEditPoints="1"/>
              </p:cNvSpPr>
              <p:nvPr/>
            </p:nvSpPr>
            <p:spPr bwMode="auto">
              <a:xfrm>
                <a:off x="3517" y="1812"/>
                <a:ext cx="322" cy="382"/>
              </a:xfrm>
              <a:custGeom>
                <a:avLst/>
                <a:gdLst>
                  <a:gd name="T0" fmla="*/ 130 w 322"/>
                  <a:gd name="T1" fmla="*/ 294 h 382"/>
                  <a:gd name="T2" fmla="*/ 120 w 322"/>
                  <a:gd name="T3" fmla="*/ 288 h 382"/>
                  <a:gd name="T4" fmla="*/ 120 w 322"/>
                  <a:gd name="T5" fmla="*/ 288 h 382"/>
                  <a:gd name="T6" fmla="*/ 112 w 322"/>
                  <a:gd name="T7" fmla="*/ 280 h 382"/>
                  <a:gd name="T8" fmla="*/ 112 w 322"/>
                  <a:gd name="T9" fmla="*/ 278 h 382"/>
                  <a:gd name="T10" fmla="*/ 110 w 322"/>
                  <a:gd name="T11" fmla="*/ 276 h 382"/>
                  <a:gd name="T12" fmla="*/ 108 w 322"/>
                  <a:gd name="T13" fmla="*/ 274 h 382"/>
                  <a:gd name="T14" fmla="*/ 106 w 322"/>
                  <a:gd name="T15" fmla="*/ 270 h 382"/>
                  <a:gd name="T16" fmla="*/ 106 w 322"/>
                  <a:gd name="T17" fmla="*/ 268 h 382"/>
                  <a:gd name="T18" fmla="*/ 106 w 322"/>
                  <a:gd name="T19" fmla="*/ 264 h 382"/>
                  <a:gd name="T20" fmla="*/ 106 w 322"/>
                  <a:gd name="T21" fmla="*/ 264 h 382"/>
                  <a:gd name="T22" fmla="*/ 104 w 322"/>
                  <a:gd name="T23" fmla="*/ 258 h 382"/>
                  <a:gd name="T24" fmla="*/ 130 w 322"/>
                  <a:gd name="T25" fmla="*/ 222 h 382"/>
                  <a:gd name="T26" fmla="*/ 192 w 322"/>
                  <a:gd name="T27" fmla="*/ 192 h 382"/>
                  <a:gd name="T28" fmla="*/ 228 w 322"/>
                  <a:gd name="T29" fmla="*/ 200 h 382"/>
                  <a:gd name="T30" fmla="*/ 290 w 322"/>
                  <a:gd name="T31" fmla="*/ 192 h 382"/>
                  <a:gd name="T32" fmla="*/ 322 w 322"/>
                  <a:gd name="T33" fmla="*/ 200 h 382"/>
                  <a:gd name="T34" fmla="*/ 0 w 322"/>
                  <a:gd name="T35" fmla="*/ 0 h 382"/>
                  <a:gd name="T36" fmla="*/ 142 w 322"/>
                  <a:gd name="T37" fmla="*/ 382 h 382"/>
                  <a:gd name="T38" fmla="*/ 130 w 322"/>
                  <a:gd name="T39" fmla="*/ 348 h 382"/>
                  <a:gd name="T40" fmla="*/ 130 w 322"/>
                  <a:gd name="T41" fmla="*/ 294 h 382"/>
                  <a:gd name="T42" fmla="*/ 290 w 322"/>
                  <a:gd name="T43" fmla="*/ 24 h 382"/>
                  <a:gd name="T44" fmla="*/ 228 w 322"/>
                  <a:gd name="T45" fmla="*/ 86 h 382"/>
                  <a:gd name="T46" fmla="*/ 228 w 322"/>
                  <a:gd name="T47" fmla="*/ 106 h 382"/>
                  <a:gd name="T48" fmla="*/ 290 w 322"/>
                  <a:gd name="T49" fmla="*/ 170 h 382"/>
                  <a:gd name="T50" fmla="*/ 228 w 322"/>
                  <a:gd name="T51" fmla="*/ 106 h 382"/>
                  <a:gd name="T52" fmla="*/ 192 w 322"/>
                  <a:gd name="T53" fmla="*/ 24 h 382"/>
                  <a:gd name="T54" fmla="*/ 130 w 322"/>
                  <a:gd name="T55" fmla="*/ 86 h 382"/>
                  <a:gd name="T56" fmla="*/ 130 w 322"/>
                  <a:gd name="T57" fmla="*/ 106 h 382"/>
                  <a:gd name="T58" fmla="*/ 192 w 322"/>
                  <a:gd name="T59" fmla="*/ 170 h 382"/>
                  <a:gd name="T60" fmla="*/ 130 w 322"/>
                  <a:gd name="T61" fmla="*/ 106 h 382"/>
                  <a:gd name="T62" fmla="*/ 34 w 322"/>
                  <a:gd name="T63" fmla="*/ 348 h 382"/>
                  <a:gd name="T64" fmla="*/ 96 w 322"/>
                  <a:gd name="T65" fmla="*/ 284 h 382"/>
                  <a:gd name="T66" fmla="*/ 96 w 322"/>
                  <a:gd name="T67" fmla="*/ 254 h 382"/>
                  <a:gd name="T68" fmla="*/ 34 w 322"/>
                  <a:gd name="T69" fmla="*/ 192 h 382"/>
                  <a:gd name="T70" fmla="*/ 96 w 322"/>
                  <a:gd name="T71" fmla="*/ 254 h 382"/>
                  <a:gd name="T72" fmla="*/ 34 w 322"/>
                  <a:gd name="T73" fmla="*/ 170 h 382"/>
                  <a:gd name="T74" fmla="*/ 96 w 322"/>
                  <a:gd name="T75" fmla="*/ 106 h 382"/>
                  <a:gd name="T76" fmla="*/ 96 w 322"/>
                  <a:gd name="T77" fmla="*/ 86 h 382"/>
                  <a:gd name="T78" fmla="*/ 34 w 322"/>
                  <a:gd name="T79" fmla="*/ 24 h 382"/>
                  <a:gd name="T80" fmla="*/ 96 w 322"/>
                  <a:gd name="T81" fmla="*/ 8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2" h="382">
                    <a:moveTo>
                      <a:pt x="130" y="294"/>
                    </a:moveTo>
                    <a:lnTo>
                      <a:pt x="130" y="294"/>
                    </a:lnTo>
                    <a:lnTo>
                      <a:pt x="120" y="288"/>
                    </a:lnTo>
                    <a:lnTo>
                      <a:pt x="120" y="288"/>
                    </a:lnTo>
                    <a:lnTo>
                      <a:pt x="120" y="288"/>
                    </a:lnTo>
                    <a:lnTo>
                      <a:pt x="120" y="288"/>
                    </a:lnTo>
                    <a:lnTo>
                      <a:pt x="112" y="280"/>
                    </a:lnTo>
                    <a:lnTo>
                      <a:pt x="112" y="280"/>
                    </a:lnTo>
                    <a:lnTo>
                      <a:pt x="112" y="278"/>
                    </a:lnTo>
                    <a:lnTo>
                      <a:pt x="112" y="278"/>
                    </a:lnTo>
                    <a:lnTo>
                      <a:pt x="110" y="276"/>
                    </a:lnTo>
                    <a:lnTo>
                      <a:pt x="110" y="276"/>
                    </a:lnTo>
                    <a:lnTo>
                      <a:pt x="108" y="274"/>
                    </a:lnTo>
                    <a:lnTo>
                      <a:pt x="108" y="274"/>
                    </a:lnTo>
                    <a:lnTo>
                      <a:pt x="106" y="270"/>
                    </a:lnTo>
                    <a:lnTo>
                      <a:pt x="106" y="270"/>
                    </a:lnTo>
                    <a:lnTo>
                      <a:pt x="106" y="268"/>
                    </a:lnTo>
                    <a:lnTo>
                      <a:pt x="106" y="268"/>
                    </a:lnTo>
                    <a:lnTo>
                      <a:pt x="106" y="264"/>
                    </a:lnTo>
                    <a:lnTo>
                      <a:pt x="106" y="264"/>
                    </a:lnTo>
                    <a:lnTo>
                      <a:pt x="106" y="264"/>
                    </a:lnTo>
                    <a:lnTo>
                      <a:pt x="106" y="264"/>
                    </a:lnTo>
                    <a:lnTo>
                      <a:pt x="104" y="258"/>
                    </a:lnTo>
                    <a:lnTo>
                      <a:pt x="104" y="258"/>
                    </a:lnTo>
                    <a:lnTo>
                      <a:pt x="106" y="254"/>
                    </a:lnTo>
                    <a:lnTo>
                      <a:pt x="130" y="222"/>
                    </a:lnTo>
                    <a:lnTo>
                      <a:pt x="130" y="192"/>
                    </a:lnTo>
                    <a:lnTo>
                      <a:pt x="192" y="192"/>
                    </a:lnTo>
                    <a:lnTo>
                      <a:pt x="192" y="200"/>
                    </a:lnTo>
                    <a:lnTo>
                      <a:pt x="228" y="200"/>
                    </a:lnTo>
                    <a:lnTo>
                      <a:pt x="228" y="192"/>
                    </a:lnTo>
                    <a:lnTo>
                      <a:pt x="290" y="192"/>
                    </a:lnTo>
                    <a:lnTo>
                      <a:pt x="290" y="200"/>
                    </a:lnTo>
                    <a:lnTo>
                      <a:pt x="322" y="200"/>
                    </a:lnTo>
                    <a:lnTo>
                      <a:pt x="322" y="0"/>
                    </a:lnTo>
                    <a:lnTo>
                      <a:pt x="0" y="0"/>
                    </a:lnTo>
                    <a:lnTo>
                      <a:pt x="0" y="382"/>
                    </a:lnTo>
                    <a:lnTo>
                      <a:pt x="142" y="382"/>
                    </a:lnTo>
                    <a:lnTo>
                      <a:pt x="142" y="348"/>
                    </a:lnTo>
                    <a:lnTo>
                      <a:pt x="130" y="348"/>
                    </a:lnTo>
                    <a:lnTo>
                      <a:pt x="130" y="294"/>
                    </a:lnTo>
                    <a:lnTo>
                      <a:pt x="130" y="294"/>
                    </a:lnTo>
                    <a:close/>
                    <a:moveTo>
                      <a:pt x="228" y="24"/>
                    </a:moveTo>
                    <a:lnTo>
                      <a:pt x="290" y="24"/>
                    </a:lnTo>
                    <a:lnTo>
                      <a:pt x="290" y="86"/>
                    </a:lnTo>
                    <a:lnTo>
                      <a:pt x="228" y="86"/>
                    </a:lnTo>
                    <a:lnTo>
                      <a:pt x="228" y="24"/>
                    </a:lnTo>
                    <a:close/>
                    <a:moveTo>
                      <a:pt x="228" y="106"/>
                    </a:moveTo>
                    <a:lnTo>
                      <a:pt x="290" y="106"/>
                    </a:lnTo>
                    <a:lnTo>
                      <a:pt x="290" y="170"/>
                    </a:lnTo>
                    <a:lnTo>
                      <a:pt x="228" y="170"/>
                    </a:lnTo>
                    <a:lnTo>
                      <a:pt x="228" y="106"/>
                    </a:lnTo>
                    <a:close/>
                    <a:moveTo>
                      <a:pt x="130" y="24"/>
                    </a:moveTo>
                    <a:lnTo>
                      <a:pt x="192" y="24"/>
                    </a:lnTo>
                    <a:lnTo>
                      <a:pt x="192" y="86"/>
                    </a:lnTo>
                    <a:lnTo>
                      <a:pt x="130" y="86"/>
                    </a:lnTo>
                    <a:lnTo>
                      <a:pt x="130" y="24"/>
                    </a:lnTo>
                    <a:close/>
                    <a:moveTo>
                      <a:pt x="130" y="106"/>
                    </a:moveTo>
                    <a:lnTo>
                      <a:pt x="192" y="106"/>
                    </a:lnTo>
                    <a:lnTo>
                      <a:pt x="192" y="170"/>
                    </a:lnTo>
                    <a:lnTo>
                      <a:pt x="130" y="170"/>
                    </a:lnTo>
                    <a:lnTo>
                      <a:pt x="130" y="106"/>
                    </a:lnTo>
                    <a:close/>
                    <a:moveTo>
                      <a:pt x="96" y="348"/>
                    </a:moveTo>
                    <a:lnTo>
                      <a:pt x="34" y="348"/>
                    </a:lnTo>
                    <a:lnTo>
                      <a:pt x="34" y="284"/>
                    </a:lnTo>
                    <a:lnTo>
                      <a:pt x="96" y="284"/>
                    </a:lnTo>
                    <a:lnTo>
                      <a:pt x="96" y="348"/>
                    </a:lnTo>
                    <a:close/>
                    <a:moveTo>
                      <a:pt x="96" y="254"/>
                    </a:moveTo>
                    <a:lnTo>
                      <a:pt x="34" y="254"/>
                    </a:lnTo>
                    <a:lnTo>
                      <a:pt x="34" y="192"/>
                    </a:lnTo>
                    <a:lnTo>
                      <a:pt x="96" y="192"/>
                    </a:lnTo>
                    <a:lnTo>
                      <a:pt x="96" y="254"/>
                    </a:lnTo>
                    <a:close/>
                    <a:moveTo>
                      <a:pt x="96" y="170"/>
                    </a:moveTo>
                    <a:lnTo>
                      <a:pt x="34" y="170"/>
                    </a:lnTo>
                    <a:lnTo>
                      <a:pt x="34" y="106"/>
                    </a:lnTo>
                    <a:lnTo>
                      <a:pt x="96" y="106"/>
                    </a:lnTo>
                    <a:lnTo>
                      <a:pt x="96" y="170"/>
                    </a:lnTo>
                    <a:close/>
                    <a:moveTo>
                      <a:pt x="96" y="86"/>
                    </a:moveTo>
                    <a:lnTo>
                      <a:pt x="34" y="86"/>
                    </a:lnTo>
                    <a:lnTo>
                      <a:pt x="34" y="24"/>
                    </a:lnTo>
                    <a:lnTo>
                      <a:pt x="96" y="24"/>
                    </a:lnTo>
                    <a:lnTo>
                      <a:pt x="96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60" name="Freeform 15"/>
              <p:cNvSpPr>
                <a:spLocks/>
              </p:cNvSpPr>
              <p:nvPr/>
            </p:nvSpPr>
            <p:spPr bwMode="auto">
              <a:xfrm>
                <a:off x="3809" y="1494"/>
                <a:ext cx="188" cy="518"/>
              </a:xfrm>
              <a:custGeom>
                <a:avLst/>
                <a:gdLst>
                  <a:gd name="T0" fmla="*/ 40 w 188"/>
                  <a:gd name="T1" fmla="*/ 274 h 518"/>
                  <a:gd name="T2" fmla="*/ 40 w 188"/>
                  <a:gd name="T3" fmla="*/ 310 h 518"/>
                  <a:gd name="T4" fmla="*/ 40 w 188"/>
                  <a:gd name="T5" fmla="*/ 310 h 518"/>
                  <a:gd name="T6" fmla="*/ 40 w 188"/>
                  <a:gd name="T7" fmla="*/ 312 h 518"/>
                  <a:gd name="T8" fmla="*/ 40 w 188"/>
                  <a:gd name="T9" fmla="*/ 312 h 518"/>
                  <a:gd name="T10" fmla="*/ 40 w 188"/>
                  <a:gd name="T11" fmla="*/ 314 h 518"/>
                  <a:gd name="T12" fmla="*/ 40 w 188"/>
                  <a:gd name="T13" fmla="*/ 518 h 518"/>
                  <a:gd name="T14" fmla="*/ 188 w 188"/>
                  <a:gd name="T15" fmla="*/ 518 h 518"/>
                  <a:gd name="T16" fmla="*/ 188 w 188"/>
                  <a:gd name="T17" fmla="*/ 238 h 518"/>
                  <a:gd name="T18" fmla="*/ 180 w 188"/>
                  <a:gd name="T19" fmla="*/ 238 h 518"/>
                  <a:gd name="T20" fmla="*/ 180 w 188"/>
                  <a:gd name="T21" fmla="*/ 164 h 518"/>
                  <a:gd name="T22" fmla="*/ 166 w 188"/>
                  <a:gd name="T23" fmla="*/ 164 h 518"/>
                  <a:gd name="T24" fmla="*/ 166 w 188"/>
                  <a:gd name="T25" fmla="*/ 126 h 518"/>
                  <a:gd name="T26" fmla="*/ 160 w 188"/>
                  <a:gd name="T27" fmla="*/ 126 h 518"/>
                  <a:gd name="T28" fmla="*/ 160 w 188"/>
                  <a:gd name="T29" fmla="*/ 108 h 518"/>
                  <a:gd name="T30" fmla="*/ 146 w 188"/>
                  <a:gd name="T31" fmla="*/ 108 h 518"/>
                  <a:gd name="T32" fmla="*/ 146 w 188"/>
                  <a:gd name="T33" fmla="*/ 94 h 518"/>
                  <a:gd name="T34" fmla="*/ 128 w 188"/>
                  <a:gd name="T35" fmla="*/ 94 h 518"/>
                  <a:gd name="T36" fmla="*/ 128 w 188"/>
                  <a:gd name="T37" fmla="*/ 86 h 518"/>
                  <a:gd name="T38" fmla="*/ 122 w 188"/>
                  <a:gd name="T39" fmla="*/ 86 h 518"/>
                  <a:gd name="T40" fmla="*/ 118 w 188"/>
                  <a:gd name="T41" fmla="*/ 68 h 518"/>
                  <a:gd name="T42" fmla="*/ 116 w 188"/>
                  <a:gd name="T43" fmla="*/ 66 h 518"/>
                  <a:gd name="T44" fmla="*/ 112 w 188"/>
                  <a:gd name="T45" fmla="*/ 52 h 518"/>
                  <a:gd name="T46" fmla="*/ 110 w 188"/>
                  <a:gd name="T47" fmla="*/ 52 h 518"/>
                  <a:gd name="T48" fmla="*/ 98 w 188"/>
                  <a:gd name="T49" fmla="*/ 0 h 518"/>
                  <a:gd name="T50" fmla="*/ 90 w 188"/>
                  <a:gd name="T51" fmla="*/ 0 h 518"/>
                  <a:gd name="T52" fmla="*/ 78 w 188"/>
                  <a:gd name="T53" fmla="*/ 52 h 518"/>
                  <a:gd name="T54" fmla="*/ 76 w 188"/>
                  <a:gd name="T55" fmla="*/ 52 h 518"/>
                  <a:gd name="T56" fmla="*/ 74 w 188"/>
                  <a:gd name="T57" fmla="*/ 66 h 518"/>
                  <a:gd name="T58" fmla="*/ 70 w 188"/>
                  <a:gd name="T59" fmla="*/ 68 h 518"/>
                  <a:gd name="T60" fmla="*/ 68 w 188"/>
                  <a:gd name="T61" fmla="*/ 86 h 518"/>
                  <a:gd name="T62" fmla="*/ 60 w 188"/>
                  <a:gd name="T63" fmla="*/ 86 h 518"/>
                  <a:gd name="T64" fmla="*/ 60 w 188"/>
                  <a:gd name="T65" fmla="*/ 94 h 518"/>
                  <a:gd name="T66" fmla="*/ 44 w 188"/>
                  <a:gd name="T67" fmla="*/ 94 h 518"/>
                  <a:gd name="T68" fmla="*/ 44 w 188"/>
                  <a:gd name="T69" fmla="*/ 108 h 518"/>
                  <a:gd name="T70" fmla="*/ 28 w 188"/>
                  <a:gd name="T71" fmla="*/ 108 h 518"/>
                  <a:gd name="T72" fmla="*/ 28 w 188"/>
                  <a:gd name="T73" fmla="*/ 126 h 518"/>
                  <a:gd name="T74" fmla="*/ 22 w 188"/>
                  <a:gd name="T75" fmla="*/ 126 h 518"/>
                  <a:gd name="T76" fmla="*/ 22 w 188"/>
                  <a:gd name="T77" fmla="*/ 164 h 518"/>
                  <a:gd name="T78" fmla="*/ 8 w 188"/>
                  <a:gd name="T79" fmla="*/ 164 h 518"/>
                  <a:gd name="T80" fmla="*/ 8 w 188"/>
                  <a:gd name="T81" fmla="*/ 238 h 518"/>
                  <a:gd name="T82" fmla="*/ 0 w 188"/>
                  <a:gd name="T83" fmla="*/ 238 h 518"/>
                  <a:gd name="T84" fmla="*/ 0 w 188"/>
                  <a:gd name="T85" fmla="*/ 266 h 518"/>
                  <a:gd name="T86" fmla="*/ 30 w 188"/>
                  <a:gd name="T87" fmla="*/ 266 h 518"/>
                  <a:gd name="T88" fmla="*/ 30 w 188"/>
                  <a:gd name="T89" fmla="*/ 266 h 518"/>
                  <a:gd name="T90" fmla="*/ 34 w 188"/>
                  <a:gd name="T91" fmla="*/ 268 h 518"/>
                  <a:gd name="T92" fmla="*/ 38 w 188"/>
                  <a:gd name="T93" fmla="*/ 268 h 518"/>
                  <a:gd name="T94" fmla="*/ 40 w 188"/>
                  <a:gd name="T95" fmla="*/ 272 h 518"/>
                  <a:gd name="T96" fmla="*/ 40 w 188"/>
                  <a:gd name="T97" fmla="*/ 274 h 518"/>
                  <a:gd name="T98" fmla="*/ 40 w 188"/>
                  <a:gd name="T99" fmla="*/ 274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8" h="518">
                    <a:moveTo>
                      <a:pt x="40" y="274"/>
                    </a:moveTo>
                    <a:lnTo>
                      <a:pt x="40" y="310"/>
                    </a:lnTo>
                    <a:lnTo>
                      <a:pt x="40" y="310"/>
                    </a:lnTo>
                    <a:lnTo>
                      <a:pt x="40" y="312"/>
                    </a:lnTo>
                    <a:lnTo>
                      <a:pt x="40" y="312"/>
                    </a:lnTo>
                    <a:lnTo>
                      <a:pt x="40" y="314"/>
                    </a:lnTo>
                    <a:lnTo>
                      <a:pt x="40" y="518"/>
                    </a:lnTo>
                    <a:lnTo>
                      <a:pt x="188" y="518"/>
                    </a:lnTo>
                    <a:lnTo>
                      <a:pt x="188" y="238"/>
                    </a:lnTo>
                    <a:lnTo>
                      <a:pt x="180" y="238"/>
                    </a:lnTo>
                    <a:lnTo>
                      <a:pt x="180" y="164"/>
                    </a:lnTo>
                    <a:lnTo>
                      <a:pt x="166" y="164"/>
                    </a:lnTo>
                    <a:lnTo>
                      <a:pt x="166" y="126"/>
                    </a:lnTo>
                    <a:lnTo>
                      <a:pt x="160" y="126"/>
                    </a:lnTo>
                    <a:lnTo>
                      <a:pt x="160" y="108"/>
                    </a:lnTo>
                    <a:lnTo>
                      <a:pt x="146" y="108"/>
                    </a:lnTo>
                    <a:lnTo>
                      <a:pt x="146" y="94"/>
                    </a:lnTo>
                    <a:lnTo>
                      <a:pt x="128" y="94"/>
                    </a:lnTo>
                    <a:lnTo>
                      <a:pt x="128" y="86"/>
                    </a:lnTo>
                    <a:lnTo>
                      <a:pt x="122" y="86"/>
                    </a:lnTo>
                    <a:lnTo>
                      <a:pt x="118" y="68"/>
                    </a:lnTo>
                    <a:lnTo>
                      <a:pt x="116" y="66"/>
                    </a:lnTo>
                    <a:lnTo>
                      <a:pt x="112" y="52"/>
                    </a:lnTo>
                    <a:lnTo>
                      <a:pt x="110" y="52"/>
                    </a:lnTo>
                    <a:lnTo>
                      <a:pt x="98" y="0"/>
                    </a:lnTo>
                    <a:lnTo>
                      <a:pt x="90" y="0"/>
                    </a:lnTo>
                    <a:lnTo>
                      <a:pt x="78" y="52"/>
                    </a:lnTo>
                    <a:lnTo>
                      <a:pt x="76" y="52"/>
                    </a:lnTo>
                    <a:lnTo>
                      <a:pt x="74" y="66"/>
                    </a:lnTo>
                    <a:lnTo>
                      <a:pt x="70" y="68"/>
                    </a:lnTo>
                    <a:lnTo>
                      <a:pt x="68" y="86"/>
                    </a:lnTo>
                    <a:lnTo>
                      <a:pt x="60" y="86"/>
                    </a:lnTo>
                    <a:lnTo>
                      <a:pt x="60" y="94"/>
                    </a:lnTo>
                    <a:lnTo>
                      <a:pt x="44" y="94"/>
                    </a:lnTo>
                    <a:lnTo>
                      <a:pt x="44" y="108"/>
                    </a:lnTo>
                    <a:lnTo>
                      <a:pt x="28" y="108"/>
                    </a:lnTo>
                    <a:lnTo>
                      <a:pt x="28" y="126"/>
                    </a:lnTo>
                    <a:lnTo>
                      <a:pt x="22" y="126"/>
                    </a:lnTo>
                    <a:lnTo>
                      <a:pt x="22" y="164"/>
                    </a:lnTo>
                    <a:lnTo>
                      <a:pt x="8" y="164"/>
                    </a:lnTo>
                    <a:lnTo>
                      <a:pt x="8" y="238"/>
                    </a:lnTo>
                    <a:lnTo>
                      <a:pt x="0" y="238"/>
                    </a:lnTo>
                    <a:lnTo>
                      <a:pt x="0" y="266"/>
                    </a:lnTo>
                    <a:lnTo>
                      <a:pt x="30" y="266"/>
                    </a:lnTo>
                    <a:lnTo>
                      <a:pt x="30" y="266"/>
                    </a:lnTo>
                    <a:lnTo>
                      <a:pt x="34" y="268"/>
                    </a:lnTo>
                    <a:lnTo>
                      <a:pt x="38" y="268"/>
                    </a:lnTo>
                    <a:lnTo>
                      <a:pt x="40" y="272"/>
                    </a:lnTo>
                    <a:lnTo>
                      <a:pt x="40" y="274"/>
                    </a:lnTo>
                    <a:lnTo>
                      <a:pt x="40" y="2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7680077" y="6418359"/>
              <a:ext cx="433239" cy="458853"/>
              <a:chOff x="-3227007" y="5253866"/>
              <a:chExt cx="1102993" cy="1061204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42" name="모서리가 둥근 직사각형 41"/>
              <p:cNvSpPr/>
              <p:nvPr/>
            </p:nvSpPr>
            <p:spPr>
              <a:xfrm>
                <a:off x="-3227007" y="5253866"/>
                <a:ext cx="1102993" cy="1061204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43" name="그룹 42"/>
              <p:cNvGrpSpPr/>
              <p:nvPr/>
            </p:nvGrpSpPr>
            <p:grpSpPr>
              <a:xfrm>
                <a:off x="-3051569" y="5411326"/>
                <a:ext cx="201498" cy="549546"/>
                <a:chOff x="-3064269" y="5411326"/>
                <a:chExt cx="201498" cy="549546"/>
              </a:xfrm>
              <a:grpFill/>
            </p:grpSpPr>
            <p:sp>
              <p:nvSpPr>
                <p:cNvPr id="52" name="모서리가 둥근 직사각형 51"/>
                <p:cNvSpPr/>
                <p:nvPr/>
              </p:nvSpPr>
              <p:spPr>
                <a:xfrm>
                  <a:off x="-3064269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3" name="모서리가 둥근 직사각형 52"/>
                <p:cNvSpPr/>
                <p:nvPr/>
              </p:nvSpPr>
              <p:spPr>
                <a:xfrm>
                  <a:off x="-3064269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4" name="모서리가 둥근 직사각형 53"/>
                <p:cNvSpPr/>
                <p:nvPr/>
              </p:nvSpPr>
              <p:spPr>
                <a:xfrm>
                  <a:off x="-3064269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44" name="그룹 43"/>
              <p:cNvGrpSpPr/>
              <p:nvPr/>
            </p:nvGrpSpPr>
            <p:grpSpPr>
              <a:xfrm>
                <a:off x="-2762442" y="5411326"/>
                <a:ext cx="201498" cy="549546"/>
                <a:chOff x="-2775141" y="5411326"/>
                <a:chExt cx="201498" cy="549546"/>
              </a:xfrm>
              <a:grpFill/>
            </p:grpSpPr>
            <p:sp>
              <p:nvSpPr>
                <p:cNvPr id="49" name="모서리가 둥근 직사각형 48"/>
                <p:cNvSpPr/>
                <p:nvPr/>
              </p:nvSpPr>
              <p:spPr>
                <a:xfrm>
                  <a:off x="-2775141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0" name="모서리가 둥근 직사각형 49"/>
                <p:cNvSpPr/>
                <p:nvPr/>
              </p:nvSpPr>
              <p:spPr>
                <a:xfrm>
                  <a:off x="-2775141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1" name="모서리가 둥근 직사각형 50"/>
                <p:cNvSpPr/>
                <p:nvPr/>
              </p:nvSpPr>
              <p:spPr>
                <a:xfrm>
                  <a:off x="-2775141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45" name="그룹 44"/>
              <p:cNvGrpSpPr/>
              <p:nvPr/>
            </p:nvGrpSpPr>
            <p:grpSpPr>
              <a:xfrm>
                <a:off x="-2473314" y="5411326"/>
                <a:ext cx="201498" cy="549546"/>
                <a:chOff x="-2486014" y="5411326"/>
                <a:chExt cx="201498" cy="549546"/>
              </a:xfrm>
              <a:grpFill/>
            </p:grpSpPr>
            <p:sp>
              <p:nvSpPr>
                <p:cNvPr id="46" name="모서리가 둥근 직사각형 45"/>
                <p:cNvSpPr/>
                <p:nvPr/>
              </p:nvSpPr>
              <p:spPr>
                <a:xfrm>
                  <a:off x="-2486014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47" name="모서리가 둥근 직사각형 46"/>
                <p:cNvSpPr/>
                <p:nvPr/>
              </p:nvSpPr>
              <p:spPr>
                <a:xfrm>
                  <a:off x="-2486014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48" name="모서리가 둥근 직사각형 47"/>
                <p:cNvSpPr/>
                <p:nvPr/>
              </p:nvSpPr>
              <p:spPr>
                <a:xfrm>
                  <a:off x="-2486014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47070" y="6260130"/>
              <a:ext cx="1004208" cy="617082"/>
              <a:chOff x="2517" y="370"/>
              <a:chExt cx="1249" cy="937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38" name="Freeform 5"/>
              <p:cNvSpPr>
                <a:spLocks noEditPoints="1"/>
              </p:cNvSpPr>
              <p:nvPr/>
            </p:nvSpPr>
            <p:spPr bwMode="auto">
              <a:xfrm>
                <a:off x="2517" y="370"/>
                <a:ext cx="406" cy="937"/>
              </a:xfrm>
              <a:custGeom>
                <a:avLst/>
                <a:gdLst>
                  <a:gd name="T0" fmla="*/ 62 w 406"/>
                  <a:gd name="T1" fmla="*/ 62 h 937"/>
                  <a:gd name="T2" fmla="*/ 0 w 406"/>
                  <a:gd name="T3" fmla="*/ 312 h 937"/>
                  <a:gd name="T4" fmla="*/ 0 w 406"/>
                  <a:gd name="T5" fmla="*/ 625 h 937"/>
                  <a:gd name="T6" fmla="*/ 0 w 406"/>
                  <a:gd name="T7" fmla="*/ 937 h 937"/>
                  <a:gd name="T8" fmla="*/ 62 w 406"/>
                  <a:gd name="T9" fmla="*/ 906 h 937"/>
                  <a:gd name="T10" fmla="*/ 62 w 406"/>
                  <a:gd name="T11" fmla="*/ 906 h 937"/>
                  <a:gd name="T12" fmla="*/ 62 w 406"/>
                  <a:gd name="T13" fmla="*/ 656 h 937"/>
                  <a:gd name="T14" fmla="*/ 31 w 406"/>
                  <a:gd name="T15" fmla="*/ 500 h 937"/>
                  <a:gd name="T16" fmla="*/ 31 w 406"/>
                  <a:gd name="T17" fmla="*/ 469 h 937"/>
                  <a:gd name="T18" fmla="*/ 62 w 406"/>
                  <a:gd name="T19" fmla="*/ 312 h 937"/>
                  <a:gd name="T20" fmla="*/ 62 w 406"/>
                  <a:gd name="T21" fmla="*/ 312 h 937"/>
                  <a:gd name="T22" fmla="*/ 62 w 406"/>
                  <a:gd name="T23" fmla="*/ 94 h 937"/>
                  <a:gd name="T24" fmla="*/ 94 w 406"/>
                  <a:gd name="T25" fmla="*/ 781 h 937"/>
                  <a:gd name="T26" fmla="*/ 94 w 406"/>
                  <a:gd name="T27" fmla="*/ 750 h 937"/>
                  <a:gd name="T28" fmla="*/ 125 w 406"/>
                  <a:gd name="T29" fmla="*/ 625 h 937"/>
                  <a:gd name="T30" fmla="*/ 125 w 406"/>
                  <a:gd name="T31" fmla="*/ 625 h 937"/>
                  <a:gd name="T32" fmla="*/ 125 w 406"/>
                  <a:gd name="T33" fmla="*/ 344 h 937"/>
                  <a:gd name="T34" fmla="*/ 94 w 406"/>
                  <a:gd name="T35" fmla="*/ 219 h 937"/>
                  <a:gd name="T36" fmla="*/ 94 w 406"/>
                  <a:gd name="T37" fmla="*/ 187 h 937"/>
                  <a:gd name="T38" fmla="*/ 187 w 406"/>
                  <a:gd name="T39" fmla="*/ 906 h 937"/>
                  <a:gd name="T40" fmla="*/ 187 w 406"/>
                  <a:gd name="T41" fmla="*/ 906 h 937"/>
                  <a:gd name="T42" fmla="*/ 187 w 406"/>
                  <a:gd name="T43" fmla="*/ 656 h 937"/>
                  <a:gd name="T44" fmla="*/ 156 w 406"/>
                  <a:gd name="T45" fmla="*/ 500 h 937"/>
                  <a:gd name="T46" fmla="*/ 156 w 406"/>
                  <a:gd name="T47" fmla="*/ 469 h 937"/>
                  <a:gd name="T48" fmla="*/ 187 w 406"/>
                  <a:gd name="T49" fmla="*/ 312 h 937"/>
                  <a:gd name="T50" fmla="*/ 187 w 406"/>
                  <a:gd name="T51" fmla="*/ 312 h 937"/>
                  <a:gd name="T52" fmla="*/ 187 w 406"/>
                  <a:gd name="T53" fmla="*/ 94 h 937"/>
                  <a:gd name="T54" fmla="*/ 219 w 406"/>
                  <a:gd name="T55" fmla="*/ 781 h 937"/>
                  <a:gd name="T56" fmla="*/ 219 w 406"/>
                  <a:gd name="T57" fmla="*/ 750 h 937"/>
                  <a:gd name="T58" fmla="*/ 250 w 406"/>
                  <a:gd name="T59" fmla="*/ 625 h 937"/>
                  <a:gd name="T60" fmla="*/ 250 w 406"/>
                  <a:gd name="T61" fmla="*/ 625 h 937"/>
                  <a:gd name="T62" fmla="*/ 250 w 406"/>
                  <a:gd name="T63" fmla="*/ 344 h 937"/>
                  <a:gd name="T64" fmla="*/ 219 w 406"/>
                  <a:gd name="T65" fmla="*/ 219 h 937"/>
                  <a:gd name="T66" fmla="*/ 219 w 406"/>
                  <a:gd name="T67" fmla="*/ 187 h 937"/>
                  <a:gd name="T68" fmla="*/ 312 w 406"/>
                  <a:gd name="T69" fmla="*/ 906 h 937"/>
                  <a:gd name="T70" fmla="*/ 312 w 406"/>
                  <a:gd name="T71" fmla="*/ 906 h 937"/>
                  <a:gd name="T72" fmla="*/ 312 w 406"/>
                  <a:gd name="T73" fmla="*/ 656 h 937"/>
                  <a:gd name="T74" fmla="*/ 281 w 406"/>
                  <a:gd name="T75" fmla="*/ 500 h 937"/>
                  <a:gd name="T76" fmla="*/ 281 w 406"/>
                  <a:gd name="T77" fmla="*/ 469 h 937"/>
                  <a:gd name="T78" fmla="*/ 312 w 406"/>
                  <a:gd name="T79" fmla="*/ 312 h 937"/>
                  <a:gd name="T80" fmla="*/ 312 w 406"/>
                  <a:gd name="T81" fmla="*/ 312 h 937"/>
                  <a:gd name="T82" fmla="*/ 312 w 406"/>
                  <a:gd name="T83" fmla="*/ 94 h 937"/>
                  <a:gd name="T84" fmla="*/ 343 w 406"/>
                  <a:gd name="T85" fmla="*/ 781 h 937"/>
                  <a:gd name="T86" fmla="*/ 343 w 406"/>
                  <a:gd name="T87" fmla="*/ 750 h 937"/>
                  <a:gd name="T88" fmla="*/ 375 w 406"/>
                  <a:gd name="T89" fmla="*/ 625 h 937"/>
                  <a:gd name="T90" fmla="*/ 375 w 406"/>
                  <a:gd name="T91" fmla="*/ 625 h 937"/>
                  <a:gd name="T92" fmla="*/ 375 w 406"/>
                  <a:gd name="T93" fmla="*/ 344 h 937"/>
                  <a:gd name="T94" fmla="*/ 343 w 406"/>
                  <a:gd name="T95" fmla="*/ 219 h 937"/>
                  <a:gd name="T96" fmla="*/ 343 w 406"/>
                  <a:gd name="T97" fmla="*/ 187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6" h="937">
                    <a:moveTo>
                      <a:pt x="343" y="62"/>
                    </a:moveTo>
                    <a:lnTo>
                      <a:pt x="343" y="0"/>
                    </a:lnTo>
                    <a:lnTo>
                      <a:pt x="62" y="0"/>
                    </a:lnTo>
                    <a:lnTo>
                      <a:pt x="62" y="62"/>
                    </a:lnTo>
                    <a:lnTo>
                      <a:pt x="0" y="62"/>
                    </a:lnTo>
                    <a:lnTo>
                      <a:pt x="0" y="187"/>
                    </a:lnTo>
                    <a:lnTo>
                      <a:pt x="0" y="219"/>
                    </a:lnTo>
                    <a:lnTo>
                      <a:pt x="0" y="312"/>
                    </a:lnTo>
                    <a:lnTo>
                      <a:pt x="0" y="344"/>
                    </a:lnTo>
                    <a:lnTo>
                      <a:pt x="0" y="469"/>
                    </a:lnTo>
                    <a:lnTo>
                      <a:pt x="0" y="500"/>
                    </a:lnTo>
                    <a:lnTo>
                      <a:pt x="0" y="625"/>
                    </a:lnTo>
                    <a:lnTo>
                      <a:pt x="0" y="656"/>
                    </a:lnTo>
                    <a:lnTo>
                      <a:pt x="0" y="750"/>
                    </a:lnTo>
                    <a:lnTo>
                      <a:pt x="0" y="781"/>
                    </a:lnTo>
                    <a:lnTo>
                      <a:pt x="0" y="937"/>
                    </a:lnTo>
                    <a:lnTo>
                      <a:pt x="406" y="937"/>
                    </a:lnTo>
                    <a:lnTo>
                      <a:pt x="406" y="62"/>
                    </a:lnTo>
                    <a:lnTo>
                      <a:pt x="343" y="62"/>
                    </a:lnTo>
                    <a:close/>
                    <a:moveTo>
                      <a:pt x="62" y="906"/>
                    </a:moveTo>
                    <a:lnTo>
                      <a:pt x="31" y="906"/>
                    </a:lnTo>
                    <a:lnTo>
                      <a:pt x="31" y="781"/>
                    </a:lnTo>
                    <a:lnTo>
                      <a:pt x="62" y="781"/>
                    </a:lnTo>
                    <a:lnTo>
                      <a:pt x="62" y="906"/>
                    </a:lnTo>
                    <a:close/>
                    <a:moveTo>
                      <a:pt x="62" y="750"/>
                    </a:moveTo>
                    <a:lnTo>
                      <a:pt x="31" y="750"/>
                    </a:lnTo>
                    <a:lnTo>
                      <a:pt x="31" y="656"/>
                    </a:lnTo>
                    <a:lnTo>
                      <a:pt x="62" y="656"/>
                    </a:lnTo>
                    <a:lnTo>
                      <a:pt x="62" y="750"/>
                    </a:lnTo>
                    <a:close/>
                    <a:moveTo>
                      <a:pt x="62" y="625"/>
                    </a:moveTo>
                    <a:lnTo>
                      <a:pt x="31" y="625"/>
                    </a:lnTo>
                    <a:lnTo>
                      <a:pt x="31" y="500"/>
                    </a:lnTo>
                    <a:lnTo>
                      <a:pt x="62" y="500"/>
                    </a:lnTo>
                    <a:lnTo>
                      <a:pt x="62" y="625"/>
                    </a:lnTo>
                    <a:close/>
                    <a:moveTo>
                      <a:pt x="62" y="469"/>
                    </a:moveTo>
                    <a:lnTo>
                      <a:pt x="31" y="469"/>
                    </a:lnTo>
                    <a:lnTo>
                      <a:pt x="31" y="344"/>
                    </a:lnTo>
                    <a:lnTo>
                      <a:pt x="62" y="344"/>
                    </a:lnTo>
                    <a:lnTo>
                      <a:pt x="62" y="469"/>
                    </a:lnTo>
                    <a:close/>
                    <a:moveTo>
                      <a:pt x="62" y="312"/>
                    </a:moveTo>
                    <a:lnTo>
                      <a:pt x="31" y="312"/>
                    </a:lnTo>
                    <a:lnTo>
                      <a:pt x="31" y="219"/>
                    </a:lnTo>
                    <a:lnTo>
                      <a:pt x="62" y="219"/>
                    </a:lnTo>
                    <a:lnTo>
                      <a:pt x="62" y="312"/>
                    </a:lnTo>
                    <a:close/>
                    <a:moveTo>
                      <a:pt x="62" y="187"/>
                    </a:moveTo>
                    <a:lnTo>
                      <a:pt x="31" y="187"/>
                    </a:lnTo>
                    <a:lnTo>
                      <a:pt x="31" y="94"/>
                    </a:lnTo>
                    <a:lnTo>
                      <a:pt x="62" y="94"/>
                    </a:lnTo>
                    <a:lnTo>
                      <a:pt x="62" y="187"/>
                    </a:lnTo>
                    <a:close/>
                    <a:moveTo>
                      <a:pt x="125" y="906"/>
                    </a:moveTo>
                    <a:lnTo>
                      <a:pt x="94" y="906"/>
                    </a:lnTo>
                    <a:lnTo>
                      <a:pt x="94" y="781"/>
                    </a:lnTo>
                    <a:lnTo>
                      <a:pt x="125" y="781"/>
                    </a:lnTo>
                    <a:lnTo>
                      <a:pt x="125" y="906"/>
                    </a:lnTo>
                    <a:close/>
                    <a:moveTo>
                      <a:pt x="125" y="750"/>
                    </a:moveTo>
                    <a:lnTo>
                      <a:pt x="94" y="750"/>
                    </a:lnTo>
                    <a:lnTo>
                      <a:pt x="94" y="656"/>
                    </a:lnTo>
                    <a:lnTo>
                      <a:pt x="125" y="656"/>
                    </a:lnTo>
                    <a:lnTo>
                      <a:pt x="125" y="750"/>
                    </a:lnTo>
                    <a:close/>
                    <a:moveTo>
                      <a:pt x="125" y="625"/>
                    </a:moveTo>
                    <a:lnTo>
                      <a:pt x="94" y="625"/>
                    </a:lnTo>
                    <a:lnTo>
                      <a:pt x="94" y="500"/>
                    </a:lnTo>
                    <a:lnTo>
                      <a:pt x="125" y="500"/>
                    </a:lnTo>
                    <a:lnTo>
                      <a:pt x="125" y="625"/>
                    </a:lnTo>
                    <a:close/>
                    <a:moveTo>
                      <a:pt x="125" y="469"/>
                    </a:moveTo>
                    <a:lnTo>
                      <a:pt x="94" y="469"/>
                    </a:lnTo>
                    <a:lnTo>
                      <a:pt x="94" y="344"/>
                    </a:lnTo>
                    <a:lnTo>
                      <a:pt x="125" y="344"/>
                    </a:lnTo>
                    <a:lnTo>
                      <a:pt x="125" y="469"/>
                    </a:lnTo>
                    <a:close/>
                    <a:moveTo>
                      <a:pt x="125" y="312"/>
                    </a:moveTo>
                    <a:lnTo>
                      <a:pt x="94" y="312"/>
                    </a:lnTo>
                    <a:lnTo>
                      <a:pt x="94" y="219"/>
                    </a:lnTo>
                    <a:lnTo>
                      <a:pt x="125" y="219"/>
                    </a:lnTo>
                    <a:lnTo>
                      <a:pt x="125" y="312"/>
                    </a:lnTo>
                    <a:close/>
                    <a:moveTo>
                      <a:pt x="125" y="187"/>
                    </a:moveTo>
                    <a:lnTo>
                      <a:pt x="94" y="187"/>
                    </a:lnTo>
                    <a:lnTo>
                      <a:pt x="94" y="94"/>
                    </a:lnTo>
                    <a:lnTo>
                      <a:pt x="125" y="94"/>
                    </a:lnTo>
                    <a:lnTo>
                      <a:pt x="125" y="187"/>
                    </a:lnTo>
                    <a:close/>
                    <a:moveTo>
                      <a:pt x="187" y="906"/>
                    </a:moveTo>
                    <a:lnTo>
                      <a:pt x="156" y="906"/>
                    </a:lnTo>
                    <a:lnTo>
                      <a:pt x="156" y="781"/>
                    </a:lnTo>
                    <a:lnTo>
                      <a:pt x="187" y="781"/>
                    </a:lnTo>
                    <a:lnTo>
                      <a:pt x="187" y="906"/>
                    </a:lnTo>
                    <a:close/>
                    <a:moveTo>
                      <a:pt x="187" y="750"/>
                    </a:moveTo>
                    <a:lnTo>
                      <a:pt x="156" y="750"/>
                    </a:lnTo>
                    <a:lnTo>
                      <a:pt x="156" y="656"/>
                    </a:lnTo>
                    <a:lnTo>
                      <a:pt x="187" y="656"/>
                    </a:lnTo>
                    <a:lnTo>
                      <a:pt x="187" y="750"/>
                    </a:lnTo>
                    <a:close/>
                    <a:moveTo>
                      <a:pt x="187" y="625"/>
                    </a:moveTo>
                    <a:lnTo>
                      <a:pt x="156" y="625"/>
                    </a:lnTo>
                    <a:lnTo>
                      <a:pt x="156" y="500"/>
                    </a:lnTo>
                    <a:lnTo>
                      <a:pt x="187" y="500"/>
                    </a:lnTo>
                    <a:lnTo>
                      <a:pt x="187" y="625"/>
                    </a:lnTo>
                    <a:close/>
                    <a:moveTo>
                      <a:pt x="187" y="469"/>
                    </a:moveTo>
                    <a:lnTo>
                      <a:pt x="156" y="469"/>
                    </a:lnTo>
                    <a:lnTo>
                      <a:pt x="156" y="344"/>
                    </a:lnTo>
                    <a:lnTo>
                      <a:pt x="187" y="344"/>
                    </a:lnTo>
                    <a:lnTo>
                      <a:pt x="187" y="469"/>
                    </a:lnTo>
                    <a:close/>
                    <a:moveTo>
                      <a:pt x="187" y="312"/>
                    </a:moveTo>
                    <a:lnTo>
                      <a:pt x="156" y="312"/>
                    </a:lnTo>
                    <a:lnTo>
                      <a:pt x="156" y="219"/>
                    </a:lnTo>
                    <a:lnTo>
                      <a:pt x="187" y="219"/>
                    </a:lnTo>
                    <a:lnTo>
                      <a:pt x="187" y="312"/>
                    </a:lnTo>
                    <a:close/>
                    <a:moveTo>
                      <a:pt x="187" y="187"/>
                    </a:moveTo>
                    <a:lnTo>
                      <a:pt x="156" y="187"/>
                    </a:lnTo>
                    <a:lnTo>
                      <a:pt x="156" y="94"/>
                    </a:lnTo>
                    <a:lnTo>
                      <a:pt x="187" y="94"/>
                    </a:lnTo>
                    <a:lnTo>
                      <a:pt x="187" y="187"/>
                    </a:lnTo>
                    <a:close/>
                    <a:moveTo>
                      <a:pt x="250" y="906"/>
                    </a:moveTo>
                    <a:lnTo>
                      <a:pt x="219" y="906"/>
                    </a:lnTo>
                    <a:lnTo>
                      <a:pt x="219" y="781"/>
                    </a:lnTo>
                    <a:lnTo>
                      <a:pt x="250" y="781"/>
                    </a:lnTo>
                    <a:lnTo>
                      <a:pt x="250" y="906"/>
                    </a:lnTo>
                    <a:close/>
                    <a:moveTo>
                      <a:pt x="250" y="750"/>
                    </a:moveTo>
                    <a:lnTo>
                      <a:pt x="219" y="750"/>
                    </a:lnTo>
                    <a:lnTo>
                      <a:pt x="219" y="656"/>
                    </a:lnTo>
                    <a:lnTo>
                      <a:pt x="250" y="656"/>
                    </a:lnTo>
                    <a:lnTo>
                      <a:pt x="250" y="750"/>
                    </a:lnTo>
                    <a:close/>
                    <a:moveTo>
                      <a:pt x="250" y="625"/>
                    </a:moveTo>
                    <a:lnTo>
                      <a:pt x="219" y="625"/>
                    </a:lnTo>
                    <a:lnTo>
                      <a:pt x="219" y="500"/>
                    </a:lnTo>
                    <a:lnTo>
                      <a:pt x="250" y="500"/>
                    </a:lnTo>
                    <a:lnTo>
                      <a:pt x="250" y="625"/>
                    </a:lnTo>
                    <a:close/>
                    <a:moveTo>
                      <a:pt x="250" y="469"/>
                    </a:moveTo>
                    <a:lnTo>
                      <a:pt x="219" y="469"/>
                    </a:lnTo>
                    <a:lnTo>
                      <a:pt x="219" y="344"/>
                    </a:lnTo>
                    <a:lnTo>
                      <a:pt x="250" y="344"/>
                    </a:lnTo>
                    <a:lnTo>
                      <a:pt x="250" y="469"/>
                    </a:lnTo>
                    <a:close/>
                    <a:moveTo>
                      <a:pt x="250" y="312"/>
                    </a:moveTo>
                    <a:lnTo>
                      <a:pt x="219" y="312"/>
                    </a:lnTo>
                    <a:lnTo>
                      <a:pt x="219" y="219"/>
                    </a:lnTo>
                    <a:lnTo>
                      <a:pt x="250" y="219"/>
                    </a:lnTo>
                    <a:lnTo>
                      <a:pt x="250" y="312"/>
                    </a:lnTo>
                    <a:close/>
                    <a:moveTo>
                      <a:pt x="250" y="187"/>
                    </a:moveTo>
                    <a:lnTo>
                      <a:pt x="219" y="187"/>
                    </a:lnTo>
                    <a:lnTo>
                      <a:pt x="219" y="94"/>
                    </a:lnTo>
                    <a:lnTo>
                      <a:pt x="250" y="94"/>
                    </a:lnTo>
                    <a:lnTo>
                      <a:pt x="250" y="187"/>
                    </a:lnTo>
                    <a:close/>
                    <a:moveTo>
                      <a:pt x="312" y="906"/>
                    </a:moveTo>
                    <a:lnTo>
                      <a:pt x="281" y="906"/>
                    </a:lnTo>
                    <a:lnTo>
                      <a:pt x="281" y="781"/>
                    </a:lnTo>
                    <a:lnTo>
                      <a:pt x="312" y="781"/>
                    </a:lnTo>
                    <a:lnTo>
                      <a:pt x="312" y="906"/>
                    </a:lnTo>
                    <a:close/>
                    <a:moveTo>
                      <a:pt x="312" y="750"/>
                    </a:moveTo>
                    <a:lnTo>
                      <a:pt x="281" y="750"/>
                    </a:lnTo>
                    <a:lnTo>
                      <a:pt x="281" y="656"/>
                    </a:lnTo>
                    <a:lnTo>
                      <a:pt x="312" y="656"/>
                    </a:lnTo>
                    <a:lnTo>
                      <a:pt x="312" y="750"/>
                    </a:lnTo>
                    <a:close/>
                    <a:moveTo>
                      <a:pt x="312" y="625"/>
                    </a:moveTo>
                    <a:lnTo>
                      <a:pt x="281" y="625"/>
                    </a:lnTo>
                    <a:lnTo>
                      <a:pt x="281" y="500"/>
                    </a:lnTo>
                    <a:lnTo>
                      <a:pt x="312" y="500"/>
                    </a:lnTo>
                    <a:lnTo>
                      <a:pt x="312" y="625"/>
                    </a:lnTo>
                    <a:close/>
                    <a:moveTo>
                      <a:pt x="312" y="469"/>
                    </a:moveTo>
                    <a:lnTo>
                      <a:pt x="281" y="469"/>
                    </a:lnTo>
                    <a:lnTo>
                      <a:pt x="281" y="344"/>
                    </a:lnTo>
                    <a:lnTo>
                      <a:pt x="312" y="344"/>
                    </a:lnTo>
                    <a:lnTo>
                      <a:pt x="312" y="469"/>
                    </a:lnTo>
                    <a:close/>
                    <a:moveTo>
                      <a:pt x="312" y="312"/>
                    </a:moveTo>
                    <a:lnTo>
                      <a:pt x="281" y="312"/>
                    </a:lnTo>
                    <a:lnTo>
                      <a:pt x="281" y="219"/>
                    </a:lnTo>
                    <a:lnTo>
                      <a:pt x="312" y="219"/>
                    </a:lnTo>
                    <a:lnTo>
                      <a:pt x="312" y="312"/>
                    </a:lnTo>
                    <a:close/>
                    <a:moveTo>
                      <a:pt x="312" y="187"/>
                    </a:moveTo>
                    <a:lnTo>
                      <a:pt x="281" y="187"/>
                    </a:lnTo>
                    <a:lnTo>
                      <a:pt x="281" y="94"/>
                    </a:lnTo>
                    <a:lnTo>
                      <a:pt x="312" y="94"/>
                    </a:lnTo>
                    <a:lnTo>
                      <a:pt x="312" y="187"/>
                    </a:lnTo>
                    <a:close/>
                    <a:moveTo>
                      <a:pt x="375" y="906"/>
                    </a:moveTo>
                    <a:lnTo>
                      <a:pt x="343" y="906"/>
                    </a:lnTo>
                    <a:lnTo>
                      <a:pt x="343" y="781"/>
                    </a:lnTo>
                    <a:lnTo>
                      <a:pt x="375" y="781"/>
                    </a:lnTo>
                    <a:lnTo>
                      <a:pt x="375" y="906"/>
                    </a:lnTo>
                    <a:close/>
                    <a:moveTo>
                      <a:pt x="375" y="750"/>
                    </a:moveTo>
                    <a:lnTo>
                      <a:pt x="343" y="750"/>
                    </a:lnTo>
                    <a:lnTo>
                      <a:pt x="343" y="656"/>
                    </a:lnTo>
                    <a:lnTo>
                      <a:pt x="375" y="656"/>
                    </a:lnTo>
                    <a:lnTo>
                      <a:pt x="375" y="750"/>
                    </a:lnTo>
                    <a:close/>
                    <a:moveTo>
                      <a:pt x="375" y="625"/>
                    </a:moveTo>
                    <a:lnTo>
                      <a:pt x="343" y="625"/>
                    </a:lnTo>
                    <a:lnTo>
                      <a:pt x="343" y="500"/>
                    </a:lnTo>
                    <a:lnTo>
                      <a:pt x="375" y="500"/>
                    </a:lnTo>
                    <a:lnTo>
                      <a:pt x="375" y="625"/>
                    </a:lnTo>
                    <a:close/>
                    <a:moveTo>
                      <a:pt x="375" y="469"/>
                    </a:moveTo>
                    <a:lnTo>
                      <a:pt x="343" y="469"/>
                    </a:lnTo>
                    <a:lnTo>
                      <a:pt x="343" y="344"/>
                    </a:lnTo>
                    <a:lnTo>
                      <a:pt x="375" y="344"/>
                    </a:lnTo>
                    <a:lnTo>
                      <a:pt x="375" y="469"/>
                    </a:lnTo>
                    <a:close/>
                    <a:moveTo>
                      <a:pt x="375" y="312"/>
                    </a:moveTo>
                    <a:lnTo>
                      <a:pt x="343" y="312"/>
                    </a:lnTo>
                    <a:lnTo>
                      <a:pt x="343" y="219"/>
                    </a:lnTo>
                    <a:lnTo>
                      <a:pt x="375" y="219"/>
                    </a:lnTo>
                    <a:lnTo>
                      <a:pt x="375" y="312"/>
                    </a:lnTo>
                    <a:close/>
                    <a:moveTo>
                      <a:pt x="375" y="187"/>
                    </a:moveTo>
                    <a:lnTo>
                      <a:pt x="343" y="187"/>
                    </a:lnTo>
                    <a:lnTo>
                      <a:pt x="343" y="94"/>
                    </a:lnTo>
                    <a:lnTo>
                      <a:pt x="375" y="94"/>
                    </a:lnTo>
                    <a:lnTo>
                      <a:pt x="375" y="18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39" name="Freeform 6"/>
              <p:cNvSpPr>
                <a:spLocks noEditPoints="1"/>
              </p:cNvSpPr>
              <p:nvPr/>
            </p:nvSpPr>
            <p:spPr bwMode="auto">
              <a:xfrm>
                <a:off x="3204" y="464"/>
                <a:ext cx="250" cy="843"/>
              </a:xfrm>
              <a:custGeom>
                <a:avLst/>
                <a:gdLst>
                  <a:gd name="T0" fmla="*/ 0 w 250"/>
                  <a:gd name="T1" fmla="*/ 0 h 843"/>
                  <a:gd name="T2" fmla="*/ 0 w 250"/>
                  <a:gd name="T3" fmla="*/ 843 h 843"/>
                  <a:gd name="T4" fmla="*/ 250 w 250"/>
                  <a:gd name="T5" fmla="*/ 843 h 843"/>
                  <a:gd name="T6" fmla="*/ 250 w 250"/>
                  <a:gd name="T7" fmla="*/ 0 h 843"/>
                  <a:gd name="T8" fmla="*/ 0 w 250"/>
                  <a:gd name="T9" fmla="*/ 0 h 843"/>
                  <a:gd name="T10" fmla="*/ 219 w 250"/>
                  <a:gd name="T11" fmla="*/ 749 h 843"/>
                  <a:gd name="T12" fmla="*/ 31 w 250"/>
                  <a:gd name="T13" fmla="*/ 749 h 843"/>
                  <a:gd name="T14" fmla="*/ 31 w 250"/>
                  <a:gd name="T15" fmla="*/ 656 h 843"/>
                  <a:gd name="T16" fmla="*/ 219 w 250"/>
                  <a:gd name="T17" fmla="*/ 656 h 843"/>
                  <a:gd name="T18" fmla="*/ 219 w 250"/>
                  <a:gd name="T19" fmla="*/ 749 h 843"/>
                  <a:gd name="T20" fmla="*/ 219 w 250"/>
                  <a:gd name="T21" fmla="*/ 624 h 843"/>
                  <a:gd name="T22" fmla="*/ 31 w 250"/>
                  <a:gd name="T23" fmla="*/ 624 h 843"/>
                  <a:gd name="T24" fmla="*/ 31 w 250"/>
                  <a:gd name="T25" fmla="*/ 531 h 843"/>
                  <a:gd name="T26" fmla="*/ 219 w 250"/>
                  <a:gd name="T27" fmla="*/ 531 h 843"/>
                  <a:gd name="T28" fmla="*/ 219 w 250"/>
                  <a:gd name="T29" fmla="*/ 624 h 843"/>
                  <a:gd name="T30" fmla="*/ 219 w 250"/>
                  <a:gd name="T31" fmla="*/ 499 h 843"/>
                  <a:gd name="T32" fmla="*/ 31 w 250"/>
                  <a:gd name="T33" fmla="*/ 499 h 843"/>
                  <a:gd name="T34" fmla="*/ 31 w 250"/>
                  <a:gd name="T35" fmla="*/ 406 h 843"/>
                  <a:gd name="T36" fmla="*/ 219 w 250"/>
                  <a:gd name="T37" fmla="*/ 406 h 843"/>
                  <a:gd name="T38" fmla="*/ 219 w 250"/>
                  <a:gd name="T39" fmla="*/ 499 h 843"/>
                  <a:gd name="T40" fmla="*/ 219 w 250"/>
                  <a:gd name="T41" fmla="*/ 375 h 843"/>
                  <a:gd name="T42" fmla="*/ 31 w 250"/>
                  <a:gd name="T43" fmla="*/ 375 h 843"/>
                  <a:gd name="T44" fmla="*/ 31 w 250"/>
                  <a:gd name="T45" fmla="*/ 281 h 843"/>
                  <a:gd name="T46" fmla="*/ 219 w 250"/>
                  <a:gd name="T47" fmla="*/ 281 h 843"/>
                  <a:gd name="T48" fmla="*/ 219 w 250"/>
                  <a:gd name="T49" fmla="*/ 375 h 843"/>
                  <a:gd name="T50" fmla="*/ 219 w 250"/>
                  <a:gd name="T51" fmla="*/ 250 h 843"/>
                  <a:gd name="T52" fmla="*/ 31 w 250"/>
                  <a:gd name="T53" fmla="*/ 250 h 843"/>
                  <a:gd name="T54" fmla="*/ 31 w 250"/>
                  <a:gd name="T55" fmla="*/ 156 h 843"/>
                  <a:gd name="T56" fmla="*/ 219 w 250"/>
                  <a:gd name="T57" fmla="*/ 156 h 843"/>
                  <a:gd name="T58" fmla="*/ 219 w 250"/>
                  <a:gd name="T59" fmla="*/ 250 h 843"/>
                  <a:gd name="T60" fmla="*/ 219 w 250"/>
                  <a:gd name="T61" fmla="*/ 125 h 843"/>
                  <a:gd name="T62" fmla="*/ 31 w 250"/>
                  <a:gd name="T63" fmla="*/ 125 h 843"/>
                  <a:gd name="T64" fmla="*/ 31 w 250"/>
                  <a:gd name="T65" fmla="*/ 31 h 843"/>
                  <a:gd name="T66" fmla="*/ 219 w 250"/>
                  <a:gd name="T67" fmla="*/ 31 h 843"/>
                  <a:gd name="T68" fmla="*/ 219 w 250"/>
                  <a:gd name="T69" fmla="*/ 125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0" h="843">
                    <a:moveTo>
                      <a:pt x="0" y="0"/>
                    </a:moveTo>
                    <a:lnTo>
                      <a:pt x="0" y="843"/>
                    </a:lnTo>
                    <a:lnTo>
                      <a:pt x="250" y="843"/>
                    </a:lnTo>
                    <a:lnTo>
                      <a:pt x="250" y="0"/>
                    </a:lnTo>
                    <a:lnTo>
                      <a:pt x="0" y="0"/>
                    </a:lnTo>
                    <a:close/>
                    <a:moveTo>
                      <a:pt x="219" y="749"/>
                    </a:moveTo>
                    <a:lnTo>
                      <a:pt x="31" y="749"/>
                    </a:lnTo>
                    <a:lnTo>
                      <a:pt x="31" y="656"/>
                    </a:lnTo>
                    <a:lnTo>
                      <a:pt x="219" y="656"/>
                    </a:lnTo>
                    <a:lnTo>
                      <a:pt x="219" y="749"/>
                    </a:lnTo>
                    <a:close/>
                    <a:moveTo>
                      <a:pt x="219" y="624"/>
                    </a:moveTo>
                    <a:lnTo>
                      <a:pt x="31" y="624"/>
                    </a:lnTo>
                    <a:lnTo>
                      <a:pt x="31" y="531"/>
                    </a:lnTo>
                    <a:lnTo>
                      <a:pt x="219" y="531"/>
                    </a:lnTo>
                    <a:lnTo>
                      <a:pt x="219" y="624"/>
                    </a:lnTo>
                    <a:close/>
                    <a:moveTo>
                      <a:pt x="219" y="499"/>
                    </a:moveTo>
                    <a:lnTo>
                      <a:pt x="31" y="499"/>
                    </a:lnTo>
                    <a:lnTo>
                      <a:pt x="31" y="406"/>
                    </a:lnTo>
                    <a:lnTo>
                      <a:pt x="219" y="406"/>
                    </a:lnTo>
                    <a:lnTo>
                      <a:pt x="219" y="499"/>
                    </a:lnTo>
                    <a:close/>
                    <a:moveTo>
                      <a:pt x="219" y="375"/>
                    </a:moveTo>
                    <a:lnTo>
                      <a:pt x="31" y="375"/>
                    </a:lnTo>
                    <a:lnTo>
                      <a:pt x="31" y="281"/>
                    </a:lnTo>
                    <a:lnTo>
                      <a:pt x="219" y="281"/>
                    </a:lnTo>
                    <a:lnTo>
                      <a:pt x="219" y="375"/>
                    </a:lnTo>
                    <a:close/>
                    <a:moveTo>
                      <a:pt x="219" y="250"/>
                    </a:moveTo>
                    <a:lnTo>
                      <a:pt x="31" y="250"/>
                    </a:lnTo>
                    <a:lnTo>
                      <a:pt x="31" y="156"/>
                    </a:lnTo>
                    <a:lnTo>
                      <a:pt x="219" y="156"/>
                    </a:lnTo>
                    <a:lnTo>
                      <a:pt x="219" y="250"/>
                    </a:lnTo>
                    <a:close/>
                    <a:moveTo>
                      <a:pt x="219" y="125"/>
                    </a:moveTo>
                    <a:lnTo>
                      <a:pt x="31" y="125"/>
                    </a:lnTo>
                    <a:lnTo>
                      <a:pt x="31" y="31"/>
                    </a:lnTo>
                    <a:lnTo>
                      <a:pt x="219" y="31"/>
                    </a:lnTo>
                    <a:lnTo>
                      <a:pt x="219" y="1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40" name="Freeform 7"/>
              <p:cNvSpPr>
                <a:spLocks noEditPoints="1"/>
              </p:cNvSpPr>
              <p:nvPr/>
            </p:nvSpPr>
            <p:spPr bwMode="auto">
              <a:xfrm>
                <a:off x="2954" y="807"/>
                <a:ext cx="219" cy="500"/>
              </a:xfrm>
              <a:custGeom>
                <a:avLst/>
                <a:gdLst>
                  <a:gd name="T0" fmla="*/ 125 w 219"/>
                  <a:gd name="T1" fmla="*/ 125 h 500"/>
                  <a:gd name="T2" fmla="*/ 125 w 219"/>
                  <a:gd name="T3" fmla="*/ 63 h 500"/>
                  <a:gd name="T4" fmla="*/ 94 w 219"/>
                  <a:gd name="T5" fmla="*/ 63 h 500"/>
                  <a:gd name="T6" fmla="*/ 94 w 219"/>
                  <a:gd name="T7" fmla="*/ 125 h 500"/>
                  <a:gd name="T8" fmla="*/ 63 w 219"/>
                  <a:gd name="T9" fmla="*/ 125 h 500"/>
                  <a:gd name="T10" fmla="*/ 63 w 219"/>
                  <a:gd name="T11" fmla="*/ 0 h 500"/>
                  <a:gd name="T12" fmla="*/ 31 w 219"/>
                  <a:gd name="T13" fmla="*/ 0 h 500"/>
                  <a:gd name="T14" fmla="*/ 31 w 219"/>
                  <a:gd name="T15" fmla="*/ 125 h 500"/>
                  <a:gd name="T16" fmla="*/ 0 w 219"/>
                  <a:gd name="T17" fmla="*/ 125 h 500"/>
                  <a:gd name="T18" fmla="*/ 0 w 219"/>
                  <a:gd name="T19" fmla="*/ 500 h 500"/>
                  <a:gd name="T20" fmla="*/ 219 w 219"/>
                  <a:gd name="T21" fmla="*/ 500 h 500"/>
                  <a:gd name="T22" fmla="*/ 219 w 219"/>
                  <a:gd name="T23" fmla="*/ 125 h 500"/>
                  <a:gd name="T24" fmla="*/ 125 w 219"/>
                  <a:gd name="T25" fmla="*/ 125 h 500"/>
                  <a:gd name="T26" fmla="*/ 188 w 219"/>
                  <a:gd name="T27" fmla="*/ 281 h 500"/>
                  <a:gd name="T28" fmla="*/ 31 w 219"/>
                  <a:gd name="T29" fmla="*/ 281 h 500"/>
                  <a:gd name="T30" fmla="*/ 31 w 219"/>
                  <a:gd name="T31" fmla="*/ 250 h 500"/>
                  <a:gd name="T32" fmla="*/ 188 w 219"/>
                  <a:gd name="T33" fmla="*/ 250 h 500"/>
                  <a:gd name="T34" fmla="*/ 188 w 219"/>
                  <a:gd name="T35" fmla="*/ 281 h 500"/>
                  <a:gd name="T36" fmla="*/ 188 w 219"/>
                  <a:gd name="T37" fmla="*/ 219 h 500"/>
                  <a:gd name="T38" fmla="*/ 31 w 219"/>
                  <a:gd name="T39" fmla="*/ 219 h 500"/>
                  <a:gd name="T40" fmla="*/ 31 w 219"/>
                  <a:gd name="T41" fmla="*/ 188 h 500"/>
                  <a:gd name="T42" fmla="*/ 188 w 219"/>
                  <a:gd name="T43" fmla="*/ 188 h 500"/>
                  <a:gd name="T44" fmla="*/ 188 w 219"/>
                  <a:gd name="T45" fmla="*/ 219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9" h="500">
                    <a:moveTo>
                      <a:pt x="125" y="125"/>
                    </a:moveTo>
                    <a:lnTo>
                      <a:pt x="125" y="63"/>
                    </a:lnTo>
                    <a:lnTo>
                      <a:pt x="94" y="63"/>
                    </a:lnTo>
                    <a:lnTo>
                      <a:pt x="94" y="125"/>
                    </a:lnTo>
                    <a:lnTo>
                      <a:pt x="63" y="125"/>
                    </a:lnTo>
                    <a:lnTo>
                      <a:pt x="63" y="0"/>
                    </a:lnTo>
                    <a:lnTo>
                      <a:pt x="31" y="0"/>
                    </a:lnTo>
                    <a:lnTo>
                      <a:pt x="31" y="125"/>
                    </a:lnTo>
                    <a:lnTo>
                      <a:pt x="0" y="125"/>
                    </a:lnTo>
                    <a:lnTo>
                      <a:pt x="0" y="500"/>
                    </a:lnTo>
                    <a:lnTo>
                      <a:pt x="219" y="500"/>
                    </a:lnTo>
                    <a:lnTo>
                      <a:pt x="219" y="125"/>
                    </a:lnTo>
                    <a:lnTo>
                      <a:pt x="125" y="125"/>
                    </a:lnTo>
                    <a:close/>
                    <a:moveTo>
                      <a:pt x="188" y="281"/>
                    </a:moveTo>
                    <a:lnTo>
                      <a:pt x="31" y="281"/>
                    </a:lnTo>
                    <a:lnTo>
                      <a:pt x="31" y="250"/>
                    </a:lnTo>
                    <a:lnTo>
                      <a:pt x="188" y="250"/>
                    </a:lnTo>
                    <a:lnTo>
                      <a:pt x="188" y="281"/>
                    </a:lnTo>
                    <a:close/>
                    <a:moveTo>
                      <a:pt x="188" y="219"/>
                    </a:moveTo>
                    <a:lnTo>
                      <a:pt x="31" y="219"/>
                    </a:lnTo>
                    <a:lnTo>
                      <a:pt x="31" y="188"/>
                    </a:lnTo>
                    <a:lnTo>
                      <a:pt x="188" y="188"/>
                    </a:lnTo>
                    <a:lnTo>
                      <a:pt x="188" y="2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  <p:sp>
            <p:nvSpPr>
              <p:cNvPr id="41" name="Freeform 8"/>
              <p:cNvSpPr>
                <a:spLocks noEditPoints="1"/>
              </p:cNvSpPr>
              <p:nvPr/>
            </p:nvSpPr>
            <p:spPr bwMode="auto">
              <a:xfrm>
                <a:off x="3485" y="995"/>
                <a:ext cx="281" cy="312"/>
              </a:xfrm>
              <a:custGeom>
                <a:avLst/>
                <a:gdLst>
                  <a:gd name="T0" fmla="*/ 0 w 281"/>
                  <a:gd name="T1" fmla="*/ 31 h 312"/>
                  <a:gd name="T2" fmla="*/ 0 w 281"/>
                  <a:gd name="T3" fmla="*/ 312 h 312"/>
                  <a:gd name="T4" fmla="*/ 281 w 281"/>
                  <a:gd name="T5" fmla="*/ 250 h 312"/>
                  <a:gd name="T6" fmla="*/ 281 w 281"/>
                  <a:gd name="T7" fmla="*/ 187 h 312"/>
                  <a:gd name="T8" fmla="*/ 281 w 281"/>
                  <a:gd name="T9" fmla="*/ 125 h 312"/>
                  <a:gd name="T10" fmla="*/ 281 w 281"/>
                  <a:gd name="T11" fmla="*/ 62 h 312"/>
                  <a:gd name="T12" fmla="*/ 281 w 281"/>
                  <a:gd name="T13" fmla="*/ 0 h 312"/>
                  <a:gd name="T14" fmla="*/ 62 w 281"/>
                  <a:gd name="T15" fmla="*/ 281 h 312"/>
                  <a:gd name="T16" fmla="*/ 31 w 281"/>
                  <a:gd name="T17" fmla="*/ 250 h 312"/>
                  <a:gd name="T18" fmla="*/ 62 w 281"/>
                  <a:gd name="T19" fmla="*/ 281 h 312"/>
                  <a:gd name="T20" fmla="*/ 31 w 281"/>
                  <a:gd name="T21" fmla="*/ 218 h 312"/>
                  <a:gd name="T22" fmla="*/ 62 w 281"/>
                  <a:gd name="T23" fmla="*/ 187 h 312"/>
                  <a:gd name="T24" fmla="*/ 62 w 281"/>
                  <a:gd name="T25" fmla="*/ 156 h 312"/>
                  <a:gd name="T26" fmla="*/ 31 w 281"/>
                  <a:gd name="T27" fmla="*/ 125 h 312"/>
                  <a:gd name="T28" fmla="*/ 62 w 281"/>
                  <a:gd name="T29" fmla="*/ 156 h 312"/>
                  <a:gd name="T30" fmla="*/ 31 w 281"/>
                  <a:gd name="T31" fmla="*/ 93 h 312"/>
                  <a:gd name="T32" fmla="*/ 62 w 281"/>
                  <a:gd name="T33" fmla="*/ 62 h 312"/>
                  <a:gd name="T34" fmla="*/ 125 w 281"/>
                  <a:gd name="T35" fmla="*/ 281 h 312"/>
                  <a:gd name="T36" fmla="*/ 94 w 281"/>
                  <a:gd name="T37" fmla="*/ 250 h 312"/>
                  <a:gd name="T38" fmla="*/ 125 w 281"/>
                  <a:gd name="T39" fmla="*/ 281 h 312"/>
                  <a:gd name="T40" fmla="*/ 94 w 281"/>
                  <a:gd name="T41" fmla="*/ 218 h 312"/>
                  <a:gd name="T42" fmla="*/ 125 w 281"/>
                  <a:gd name="T43" fmla="*/ 187 h 312"/>
                  <a:gd name="T44" fmla="*/ 125 w 281"/>
                  <a:gd name="T45" fmla="*/ 156 h 312"/>
                  <a:gd name="T46" fmla="*/ 94 w 281"/>
                  <a:gd name="T47" fmla="*/ 125 h 312"/>
                  <a:gd name="T48" fmla="*/ 125 w 281"/>
                  <a:gd name="T49" fmla="*/ 156 h 312"/>
                  <a:gd name="T50" fmla="*/ 94 w 281"/>
                  <a:gd name="T51" fmla="*/ 93 h 312"/>
                  <a:gd name="T52" fmla="*/ 125 w 281"/>
                  <a:gd name="T53" fmla="*/ 62 h 312"/>
                  <a:gd name="T54" fmla="*/ 187 w 281"/>
                  <a:gd name="T55" fmla="*/ 281 h 312"/>
                  <a:gd name="T56" fmla="*/ 156 w 281"/>
                  <a:gd name="T57" fmla="*/ 250 h 312"/>
                  <a:gd name="T58" fmla="*/ 187 w 281"/>
                  <a:gd name="T59" fmla="*/ 281 h 312"/>
                  <a:gd name="T60" fmla="*/ 156 w 281"/>
                  <a:gd name="T61" fmla="*/ 218 h 312"/>
                  <a:gd name="T62" fmla="*/ 187 w 281"/>
                  <a:gd name="T63" fmla="*/ 187 h 312"/>
                  <a:gd name="T64" fmla="*/ 187 w 281"/>
                  <a:gd name="T65" fmla="*/ 156 h 312"/>
                  <a:gd name="T66" fmla="*/ 156 w 281"/>
                  <a:gd name="T67" fmla="*/ 125 h 312"/>
                  <a:gd name="T68" fmla="*/ 187 w 281"/>
                  <a:gd name="T69" fmla="*/ 156 h 312"/>
                  <a:gd name="T70" fmla="*/ 156 w 281"/>
                  <a:gd name="T71" fmla="*/ 93 h 312"/>
                  <a:gd name="T72" fmla="*/ 187 w 281"/>
                  <a:gd name="T73" fmla="*/ 62 h 312"/>
                  <a:gd name="T74" fmla="*/ 250 w 281"/>
                  <a:gd name="T75" fmla="*/ 281 h 312"/>
                  <a:gd name="T76" fmla="*/ 219 w 281"/>
                  <a:gd name="T77" fmla="*/ 250 h 312"/>
                  <a:gd name="T78" fmla="*/ 250 w 281"/>
                  <a:gd name="T79" fmla="*/ 281 h 312"/>
                  <a:gd name="T80" fmla="*/ 219 w 281"/>
                  <a:gd name="T81" fmla="*/ 218 h 312"/>
                  <a:gd name="T82" fmla="*/ 250 w 281"/>
                  <a:gd name="T83" fmla="*/ 187 h 312"/>
                  <a:gd name="T84" fmla="*/ 250 w 281"/>
                  <a:gd name="T85" fmla="*/ 156 h 312"/>
                  <a:gd name="T86" fmla="*/ 219 w 281"/>
                  <a:gd name="T87" fmla="*/ 125 h 312"/>
                  <a:gd name="T88" fmla="*/ 250 w 281"/>
                  <a:gd name="T89" fmla="*/ 156 h 312"/>
                  <a:gd name="T90" fmla="*/ 219 w 281"/>
                  <a:gd name="T91" fmla="*/ 93 h 312"/>
                  <a:gd name="T92" fmla="*/ 250 w 281"/>
                  <a:gd name="T93" fmla="*/ 6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1" h="312">
                    <a:moveTo>
                      <a:pt x="0" y="0"/>
                    </a:moveTo>
                    <a:lnTo>
                      <a:pt x="0" y="31"/>
                    </a:lnTo>
                    <a:lnTo>
                      <a:pt x="0" y="62"/>
                    </a:lnTo>
                    <a:lnTo>
                      <a:pt x="0" y="312"/>
                    </a:lnTo>
                    <a:lnTo>
                      <a:pt x="281" y="312"/>
                    </a:lnTo>
                    <a:lnTo>
                      <a:pt x="281" y="250"/>
                    </a:lnTo>
                    <a:lnTo>
                      <a:pt x="281" y="218"/>
                    </a:lnTo>
                    <a:lnTo>
                      <a:pt x="281" y="187"/>
                    </a:lnTo>
                    <a:lnTo>
                      <a:pt x="281" y="156"/>
                    </a:lnTo>
                    <a:lnTo>
                      <a:pt x="281" y="125"/>
                    </a:lnTo>
                    <a:lnTo>
                      <a:pt x="281" y="93"/>
                    </a:lnTo>
                    <a:lnTo>
                      <a:pt x="281" y="62"/>
                    </a:lnTo>
                    <a:lnTo>
                      <a:pt x="281" y="31"/>
                    </a:lnTo>
                    <a:lnTo>
                      <a:pt x="281" y="0"/>
                    </a:lnTo>
                    <a:lnTo>
                      <a:pt x="0" y="0"/>
                    </a:lnTo>
                    <a:close/>
                    <a:moveTo>
                      <a:pt x="62" y="281"/>
                    </a:moveTo>
                    <a:lnTo>
                      <a:pt x="31" y="281"/>
                    </a:lnTo>
                    <a:lnTo>
                      <a:pt x="31" y="250"/>
                    </a:lnTo>
                    <a:lnTo>
                      <a:pt x="62" y="250"/>
                    </a:lnTo>
                    <a:lnTo>
                      <a:pt x="62" y="281"/>
                    </a:lnTo>
                    <a:close/>
                    <a:moveTo>
                      <a:pt x="62" y="218"/>
                    </a:moveTo>
                    <a:lnTo>
                      <a:pt x="31" y="218"/>
                    </a:lnTo>
                    <a:lnTo>
                      <a:pt x="31" y="187"/>
                    </a:lnTo>
                    <a:lnTo>
                      <a:pt x="62" y="187"/>
                    </a:lnTo>
                    <a:lnTo>
                      <a:pt x="62" y="218"/>
                    </a:lnTo>
                    <a:close/>
                    <a:moveTo>
                      <a:pt x="62" y="156"/>
                    </a:moveTo>
                    <a:lnTo>
                      <a:pt x="31" y="156"/>
                    </a:lnTo>
                    <a:lnTo>
                      <a:pt x="31" y="125"/>
                    </a:lnTo>
                    <a:lnTo>
                      <a:pt x="62" y="125"/>
                    </a:lnTo>
                    <a:lnTo>
                      <a:pt x="62" y="156"/>
                    </a:lnTo>
                    <a:close/>
                    <a:moveTo>
                      <a:pt x="62" y="93"/>
                    </a:moveTo>
                    <a:lnTo>
                      <a:pt x="31" y="93"/>
                    </a:lnTo>
                    <a:lnTo>
                      <a:pt x="31" y="62"/>
                    </a:lnTo>
                    <a:lnTo>
                      <a:pt x="62" y="62"/>
                    </a:lnTo>
                    <a:lnTo>
                      <a:pt x="62" y="93"/>
                    </a:lnTo>
                    <a:close/>
                    <a:moveTo>
                      <a:pt x="125" y="281"/>
                    </a:moveTo>
                    <a:lnTo>
                      <a:pt x="94" y="281"/>
                    </a:lnTo>
                    <a:lnTo>
                      <a:pt x="94" y="250"/>
                    </a:lnTo>
                    <a:lnTo>
                      <a:pt x="125" y="250"/>
                    </a:lnTo>
                    <a:lnTo>
                      <a:pt x="125" y="281"/>
                    </a:lnTo>
                    <a:close/>
                    <a:moveTo>
                      <a:pt x="125" y="218"/>
                    </a:moveTo>
                    <a:lnTo>
                      <a:pt x="94" y="218"/>
                    </a:lnTo>
                    <a:lnTo>
                      <a:pt x="94" y="187"/>
                    </a:lnTo>
                    <a:lnTo>
                      <a:pt x="125" y="187"/>
                    </a:lnTo>
                    <a:lnTo>
                      <a:pt x="125" y="218"/>
                    </a:lnTo>
                    <a:close/>
                    <a:moveTo>
                      <a:pt x="125" y="156"/>
                    </a:moveTo>
                    <a:lnTo>
                      <a:pt x="94" y="156"/>
                    </a:lnTo>
                    <a:lnTo>
                      <a:pt x="94" y="125"/>
                    </a:lnTo>
                    <a:lnTo>
                      <a:pt x="125" y="125"/>
                    </a:lnTo>
                    <a:lnTo>
                      <a:pt x="125" y="156"/>
                    </a:lnTo>
                    <a:close/>
                    <a:moveTo>
                      <a:pt x="125" y="93"/>
                    </a:moveTo>
                    <a:lnTo>
                      <a:pt x="94" y="93"/>
                    </a:lnTo>
                    <a:lnTo>
                      <a:pt x="94" y="62"/>
                    </a:lnTo>
                    <a:lnTo>
                      <a:pt x="125" y="62"/>
                    </a:lnTo>
                    <a:lnTo>
                      <a:pt x="125" y="93"/>
                    </a:lnTo>
                    <a:close/>
                    <a:moveTo>
                      <a:pt x="187" y="281"/>
                    </a:moveTo>
                    <a:lnTo>
                      <a:pt x="156" y="281"/>
                    </a:lnTo>
                    <a:lnTo>
                      <a:pt x="156" y="250"/>
                    </a:lnTo>
                    <a:lnTo>
                      <a:pt x="187" y="250"/>
                    </a:lnTo>
                    <a:lnTo>
                      <a:pt x="187" y="281"/>
                    </a:lnTo>
                    <a:close/>
                    <a:moveTo>
                      <a:pt x="187" y="218"/>
                    </a:moveTo>
                    <a:lnTo>
                      <a:pt x="156" y="218"/>
                    </a:lnTo>
                    <a:lnTo>
                      <a:pt x="156" y="187"/>
                    </a:lnTo>
                    <a:lnTo>
                      <a:pt x="187" y="187"/>
                    </a:lnTo>
                    <a:lnTo>
                      <a:pt x="187" y="218"/>
                    </a:lnTo>
                    <a:close/>
                    <a:moveTo>
                      <a:pt x="187" y="156"/>
                    </a:moveTo>
                    <a:lnTo>
                      <a:pt x="156" y="156"/>
                    </a:lnTo>
                    <a:lnTo>
                      <a:pt x="156" y="125"/>
                    </a:lnTo>
                    <a:lnTo>
                      <a:pt x="187" y="125"/>
                    </a:lnTo>
                    <a:lnTo>
                      <a:pt x="187" y="156"/>
                    </a:lnTo>
                    <a:close/>
                    <a:moveTo>
                      <a:pt x="187" y="93"/>
                    </a:moveTo>
                    <a:lnTo>
                      <a:pt x="156" y="93"/>
                    </a:lnTo>
                    <a:lnTo>
                      <a:pt x="156" y="62"/>
                    </a:lnTo>
                    <a:lnTo>
                      <a:pt x="187" y="62"/>
                    </a:lnTo>
                    <a:lnTo>
                      <a:pt x="187" y="93"/>
                    </a:lnTo>
                    <a:close/>
                    <a:moveTo>
                      <a:pt x="250" y="281"/>
                    </a:moveTo>
                    <a:lnTo>
                      <a:pt x="219" y="281"/>
                    </a:lnTo>
                    <a:lnTo>
                      <a:pt x="219" y="250"/>
                    </a:lnTo>
                    <a:lnTo>
                      <a:pt x="250" y="250"/>
                    </a:lnTo>
                    <a:lnTo>
                      <a:pt x="250" y="281"/>
                    </a:lnTo>
                    <a:close/>
                    <a:moveTo>
                      <a:pt x="250" y="218"/>
                    </a:moveTo>
                    <a:lnTo>
                      <a:pt x="219" y="218"/>
                    </a:lnTo>
                    <a:lnTo>
                      <a:pt x="219" y="187"/>
                    </a:lnTo>
                    <a:lnTo>
                      <a:pt x="250" y="187"/>
                    </a:lnTo>
                    <a:lnTo>
                      <a:pt x="250" y="218"/>
                    </a:lnTo>
                    <a:close/>
                    <a:moveTo>
                      <a:pt x="250" y="156"/>
                    </a:moveTo>
                    <a:lnTo>
                      <a:pt x="219" y="156"/>
                    </a:lnTo>
                    <a:lnTo>
                      <a:pt x="219" y="125"/>
                    </a:lnTo>
                    <a:lnTo>
                      <a:pt x="250" y="125"/>
                    </a:lnTo>
                    <a:lnTo>
                      <a:pt x="250" y="156"/>
                    </a:lnTo>
                    <a:close/>
                    <a:moveTo>
                      <a:pt x="250" y="93"/>
                    </a:moveTo>
                    <a:lnTo>
                      <a:pt x="219" y="93"/>
                    </a:lnTo>
                    <a:lnTo>
                      <a:pt x="219" y="62"/>
                    </a:lnTo>
                    <a:lnTo>
                      <a:pt x="250" y="62"/>
                    </a:lnTo>
                    <a:lnTo>
                      <a:pt x="250" y="9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 dirty="0"/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1624101" y="6418359"/>
              <a:ext cx="433239" cy="458853"/>
              <a:chOff x="-3227007" y="5253866"/>
              <a:chExt cx="1102993" cy="1061204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25" name="모서리가 둥근 직사각형 84"/>
              <p:cNvSpPr/>
              <p:nvPr/>
            </p:nvSpPr>
            <p:spPr>
              <a:xfrm>
                <a:off x="-3227007" y="5253866"/>
                <a:ext cx="1102993" cy="1061204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26" name="그룹 25"/>
              <p:cNvGrpSpPr/>
              <p:nvPr/>
            </p:nvGrpSpPr>
            <p:grpSpPr>
              <a:xfrm>
                <a:off x="-3051569" y="5411326"/>
                <a:ext cx="201498" cy="549546"/>
                <a:chOff x="-3064269" y="5411326"/>
                <a:chExt cx="201498" cy="549546"/>
              </a:xfrm>
              <a:grpFill/>
            </p:grpSpPr>
            <p:sp>
              <p:nvSpPr>
                <p:cNvPr id="35" name="모서리가 둥근 직사각형 94"/>
                <p:cNvSpPr/>
                <p:nvPr/>
              </p:nvSpPr>
              <p:spPr>
                <a:xfrm>
                  <a:off x="-3064269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6" name="모서리가 둥근 직사각형 95"/>
                <p:cNvSpPr/>
                <p:nvPr/>
              </p:nvSpPr>
              <p:spPr>
                <a:xfrm>
                  <a:off x="-3064269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7" name="모서리가 둥근 직사각형 96"/>
                <p:cNvSpPr/>
                <p:nvPr/>
              </p:nvSpPr>
              <p:spPr>
                <a:xfrm>
                  <a:off x="-3064269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27" name="그룹 26"/>
              <p:cNvGrpSpPr/>
              <p:nvPr/>
            </p:nvGrpSpPr>
            <p:grpSpPr>
              <a:xfrm>
                <a:off x="-2762442" y="5411326"/>
                <a:ext cx="201498" cy="549546"/>
                <a:chOff x="-2775141" y="5411326"/>
                <a:chExt cx="201498" cy="549546"/>
              </a:xfrm>
              <a:grpFill/>
            </p:grpSpPr>
            <p:sp>
              <p:nvSpPr>
                <p:cNvPr id="32" name="모서리가 둥근 직사각형 91"/>
                <p:cNvSpPr/>
                <p:nvPr/>
              </p:nvSpPr>
              <p:spPr>
                <a:xfrm>
                  <a:off x="-2775141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3" name="모서리가 둥근 직사각형 92"/>
                <p:cNvSpPr/>
                <p:nvPr/>
              </p:nvSpPr>
              <p:spPr>
                <a:xfrm>
                  <a:off x="-2775141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4" name="모서리가 둥근 직사각형 93"/>
                <p:cNvSpPr/>
                <p:nvPr/>
              </p:nvSpPr>
              <p:spPr>
                <a:xfrm>
                  <a:off x="-2775141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28" name="그룹 27"/>
              <p:cNvGrpSpPr/>
              <p:nvPr/>
            </p:nvGrpSpPr>
            <p:grpSpPr>
              <a:xfrm>
                <a:off x="-2473314" y="5411326"/>
                <a:ext cx="201498" cy="549546"/>
                <a:chOff x="-2486014" y="5411326"/>
                <a:chExt cx="201498" cy="549546"/>
              </a:xfrm>
              <a:grpFill/>
            </p:grpSpPr>
            <p:sp>
              <p:nvSpPr>
                <p:cNvPr id="29" name="모서리가 둥근 직사각형 88"/>
                <p:cNvSpPr/>
                <p:nvPr/>
              </p:nvSpPr>
              <p:spPr>
                <a:xfrm>
                  <a:off x="-2486014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0" name="모서리가 둥근 직사각형 89"/>
                <p:cNvSpPr/>
                <p:nvPr/>
              </p:nvSpPr>
              <p:spPr>
                <a:xfrm>
                  <a:off x="-2486014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1" name="모서리가 둥근 직사각형 90"/>
                <p:cNvSpPr/>
                <p:nvPr/>
              </p:nvSpPr>
              <p:spPr>
                <a:xfrm>
                  <a:off x="-2486014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  <p:grpSp>
          <p:nvGrpSpPr>
            <p:cNvPr id="11" name="그룹 10"/>
            <p:cNvGrpSpPr/>
            <p:nvPr/>
          </p:nvGrpSpPr>
          <p:grpSpPr>
            <a:xfrm>
              <a:off x="2770344" y="6418359"/>
              <a:ext cx="433239" cy="458853"/>
              <a:chOff x="-3227007" y="5253866"/>
              <a:chExt cx="1102993" cy="1061204"/>
            </a:xfrm>
            <a:solidFill>
              <a:schemeClr val="bg1">
                <a:lumMod val="85000"/>
                <a:alpha val="38000"/>
              </a:schemeClr>
            </a:solidFill>
          </p:grpSpPr>
          <p:sp>
            <p:nvSpPr>
              <p:cNvPr id="12" name="모서리가 둥근 직사각형 84"/>
              <p:cNvSpPr/>
              <p:nvPr/>
            </p:nvSpPr>
            <p:spPr>
              <a:xfrm>
                <a:off x="-3227007" y="5253866"/>
                <a:ext cx="1102993" cy="1061204"/>
              </a:xfrm>
              <a:prstGeom prst="roundRect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13" name="그룹 12"/>
              <p:cNvGrpSpPr/>
              <p:nvPr/>
            </p:nvGrpSpPr>
            <p:grpSpPr>
              <a:xfrm>
                <a:off x="-3051569" y="5411326"/>
                <a:ext cx="201498" cy="549546"/>
                <a:chOff x="-3064269" y="5411326"/>
                <a:chExt cx="201498" cy="549546"/>
              </a:xfrm>
              <a:grpFill/>
            </p:grpSpPr>
            <p:sp>
              <p:nvSpPr>
                <p:cNvPr id="22" name="모서리가 둥근 직사각형 94"/>
                <p:cNvSpPr/>
                <p:nvPr/>
              </p:nvSpPr>
              <p:spPr>
                <a:xfrm>
                  <a:off x="-3064269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3" name="모서리가 둥근 직사각형 95"/>
                <p:cNvSpPr/>
                <p:nvPr/>
              </p:nvSpPr>
              <p:spPr>
                <a:xfrm>
                  <a:off x="-3064269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4" name="모서리가 둥근 직사각형 96"/>
                <p:cNvSpPr/>
                <p:nvPr/>
              </p:nvSpPr>
              <p:spPr>
                <a:xfrm>
                  <a:off x="-3064269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14" name="그룹 13"/>
              <p:cNvGrpSpPr/>
              <p:nvPr/>
            </p:nvGrpSpPr>
            <p:grpSpPr>
              <a:xfrm>
                <a:off x="-2762442" y="5411326"/>
                <a:ext cx="201498" cy="549546"/>
                <a:chOff x="-2775141" y="5411326"/>
                <a:chExt cx="201498" cy="549546"/>
              </a:xfrm>
              <a:grpFill/>
            </p:grpSpPr>
            <p:sp>
              <p:nvSpPr>
                <p:cNvPr id="19" name="모서리가 둥근 직사각형 91"/>
                <p:cNvSpPr/>
                <p:nvPr/>
              </p:nvSpPr>
              <p:spPr>
                <a:xfrm>
                  <a:off x="-2775141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0" name="모서리가 둥근 직사각형 92"/>
                <p:cNvSpPr/>
                <p:nvPr/>
              </p:nvSpPr>
              <p:spPr>
                <a:xfrm>
                  <a:off x="-2775141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1" name="모서리가 둥근 직사각형 93"/>
                <p:cNvSpPr/>
                <p:nvPr/>
              </p:nvSpPr>
              <p:spPr>
                <a:xfrm>
                  <a:off x="-2775141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15" name="그룹 14"/>
              <p:cNvGrpSpPr/>
              <p:nvPr/>
            </p:nvGrpSpPr>
            <p:grpSpPr>
              <a:xfrm>
                <a:off x="-2473314" y="5411326"/>
                <a:ext cx="201498" cy="549546"/>
                <a:chOff x="-2486014" y="5411326"/>
                <a:chExt cx="201498" cy="549546"/>
              </a:xfrm>
              <a:grpFill/>
            </p:grpSpPr>
            <p:sp>
              <p:nvSpPr>
                <p:cNvPr id="16" name="모서리가 둥근 직사각형 88"/>
                <p:cNvSpPr/>
                <p:nvPr/>
              </p:nvSpPr>
              <p:spPr>
                <a:xfrm>
                  <a:off x="-2486014" y="5411326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7" name="모서리가 둥근 직사각형 89"/>
                <p:cNvSpPr/>
                <p:nvPr/>
              </p:nvSpPr>
              <p:spPr>
                <a:xfrm>
                  <a:off x="-2486014" y="5607880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8" name="모서리가 둥근 직사각형 90"/>
                <p:cNvSpPr/>
                <p:nvPr/>
              </p:nvSpPr>
              <p:spPr>
                <a:xfrm>
                  <a:off x="-2486014" y="5806617"/>
                  <a:ext cx="201498" cy="154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0" y="371588"/>
            <a:ext cx="9144000" cy="641552"/>
            <a:chOff x="0" y="371588"/>
            <a:chExt cx="9143999" cy="641552"/>
          </a:xfrm>
        </p:grpSpPr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0" y="485069"/>
              <a:ext cx="9143999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8" y="371588"/>
              <a:ext cx="7023021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특고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 종사자 정의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78" name="자유형 77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자유형 78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80" name="직선 연결선 79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그룹 80"/>
          <p:cNvGrpSpPr/>
          <p:nvPr/>
        </p:nvGrpSpPr>
        <p:grpSpPr>
          <a:xfrm>
            <a:off x="611188" y="1376363"/>
            <a:ext cx="2928413" cy="342899"/>
            <a:chOff x="2507203" y="1777635"/>
            <a:chExt cx="2928413" cy="342899"/>
          </a:xfrm>
        </p:grpSpPr>
        <p:sp>
          <p:nvSpPr>
            <p:cNvPr id="82" name="TextBox 81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관련 법규정 및 정의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83" name="그룹 82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84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85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25275E63-AC30-484D-9728-8E2A453C9EA6}"/>
              </a:ext>
            </a:extLst>
          </p:cNvPr>
          <p:cNvGrpSpPr/>
          <p:nvPr/>
        </p:nvGrpSpPr>
        <p:grpSpPr>
          <a:xfrm>
            <a:off x="834989" y="3135621"/>
            <a:ext cx="3407074" cy="2570236"/>
            <a:chOff x="1617486" y="3782636"/>
            <a:chExt cx="3735139" cy="2238594"/>
          </a:xfrm>
        </p:grpSpPr>
        <p:sp>
          <p:nvSpPr>
            <p:cNvPr id="87" name="사각형: 둥근 위쪽 모서리 112">
              <a:extLst>
                <a:ext uri="{FF2B5EF4-FFF2-40B4-BE49-F238E27FC236}">
                  <a16:creationId xmlns:a16="http://schemas.microsoft.com/office/drawing/2014/main" id="{45489BC5-B901-4AFE-AF81-F1C8D7EECF72}"/>
                </a:ext>
              </a:extLst>
            </p:cNvPr>
            <p:cNvSpPr/>
            <p:nvPr/>
          </p:nvSpPr>
          <p:spPr>
            <a:xfrm rot="16200000">
              <a:off x="2365759" y="3034363"/>
              <a:ext cx="2238594" cy="3735139"/>
            </a:xfrm>
            <a:prstGeom prst="round2SameRect">
              <a:avLst>
                <a:gd name="adj1" fmla="val 1536"/>
                <a:gd name="adj2" fmla="val 0"/>
              </a:avLst>
            </a:prstGeom>
            <a:solidFill>
              <a:schemeClr val="bg1"/>
            </a:solidFill>
            <a:ln w="31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>
                <a:ln>
                  <a:solidFill>
                    <a:srgbClr val="2F5597">
                      <a:alpha val="0"/>
                    </a:srgbClr>
                  </a:solidFill>
                </a:ln>
                <a:solidFill>
                  <a:srgbClr val="1E5C70"/>
                </a:solidFill>
                <a:latin typeface="+mn-ea"/>
              </a:endParaRPr>
            </a:p>
          </p:txBody>
        </p:sp>
        <p:sp>
          <p:nvSpPr>
            <p:cNvPr id="88" name="직각 삼각형 87">
              <a:extLst>
                <a:ext uri="{FF2B5EF4-FFF2-40B4-BE49-F238E27FC236}">
                  <a16:creationId xmlns:a16="http://schemas.microsoft.com/office/drawing/2014/main" id="{4AF7A3E1-50A9-48A6-B561-07C86219029C}"/>
                </a:ext>
              </a:extLst>
            </p:cNvPr>
            <p:cNvSpPr/>
            <p:nvPr/>
          </p:nvSpPr>
          <p:spPr>
            <a:xfrm rot="5400000">
              <a:off x="1619611" y="3791089"/>
              <a:ext cx="374639" cy="374639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9" name="직사각형 88"/>
          <p:cNvSpPr/>
          <p:nvPr/>
        </p:nvSpPr>
        <p:spPr>
          <a:xfrm>
            <a:off x="992133" y="3360397"/>
            <a:ext cx="3244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주로  하나의 사업에 그 운영에 필요한 노무를 상시적으로 제공하고 보수를 받아 생활할 것</a:t>
            </a:r>
            <a:endParaRPr lang="en-US" altLang="ko-KR" sz="1600" b="1" spc="-150" dirty="0" smtClean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노무를 제공함에 있어서 타인을 사용하지 아니할 것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91" name="그룹 9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92" name="직선 연결선 9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모서리가 둥근 직사각형 93"/>
          <p:cNvSpPr/>
          <p:nvPr/>
        </p:nvSpPr>
        <p:spPr>
          <a:xfrm>
            <a:off x="848300" y="2030970"/>
            <a:ext cx="3393762" cy="36310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bIns="36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HY헤드라인M" pitchFamily="18" charset="-127"/>
              </a:rPr>
              <a:t>산재보험</a:t>
            </a:r>
            <a:endParaRPr kumimoji="0"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HY헤드라인M" pitchFamily="18" charset="-127"/>
            </a:endParaRPr>
          </a:p>
        </p:txBody>
      </p:sp>
      <p:sp>
        <p:nvSpPr>
          <p:cNvPr id="95" name="모서리가 둥근 직사각형 94"/>
          <p:cNvSpPr/>
          <p:nvPr/>
        </p:nvSpPr>
        <p:spPr>
          <a:xfrm>
            <a:off x="5052654" y="2035852"/>
            <a:ext cx="3393761" cy="36310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bIns="36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HY헤드라인M" pitchFamily="18" charset="-127"/>
              </a:rPr>
              <a:t>고용</a:t>
            </a:r>
            <a:r>
              <a:rPr kumimoji="0"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HY헤드라인M" pitchFamily="18" charset="-127"/>
              </a:rPr>
              <a:t>보험</a:t>
            </a:r>
            <a:endParaRPr kumimoji="0"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HY헤드라인M" pitchFamily="18" charset="-127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834988" y="2398953"/>
            <a:ext cx="3407076" cy="561063"/>
          </a:xfrm>
          <a:prstGeom prst="round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5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5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산재보험법 제</a:t>
            </a:r>
            <a:r>
              <a:rPr kumimoji="0"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125</a:t>
            </a:r>
            <a:r>
              <a:rPr kumimoji="0"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조</a:t>
            </a:r>
            <a:endParaRPr kumimoji="0" lang="en-US" altLang="ko-KR" sz="14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산재보험법 시행령 제</a:t>
            </a:r>
            <a:r>
              <a:rPr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125</a:t>
            </a:r>
            <a:r>
              <a:rPr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조제</a:t>
            </a:r>
            <a:r>
              <a:rPr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2</a:t>
            </a:r>
            <a:r>
              <a:rPr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호</a:t>
            </a:r>
            <a:endParaRPr kumimoji="0" lang="en-US" altLang="ko-KR" sz="14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5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solidFill>
                <a:schemeClr val="tx1"/>
              </a:solidFill>
              <a:ea typeface="HY헤드라인M" pitchFamily="18" charset="-127"/>
            </a:endParaRPr>
          </a:p>
        </p:txBody>
      </p:sp>
      <p:sp>
        <p:nvSpPr>
          <p:cNvPr id="97" name="모서리가 둥근 직사각형 96"/>
          <p:cNvSpPr/>
          <p:nvPr/>
        </p:nvSpPr>
        <p:spPr>
          <a:xfrm>
            <a:off x="5052654" y="2394071"/>
            <a:ext cx="3393761" cy="561063"/>
          </a:xfrm>
          <a:prstGeom prst="round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5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5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고용보험법 제</a:t>
            </a:r>
            <a:r>
              <a:rPr kumimoji="0"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77</a:t>
            </a:r>
            <a:r>
              <a:rPr kumimoji="0"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조의</a:t>
            </a:r>
            <a:r>
              <a:rPr kumimoji="0"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고용보험법 시행령 제</a:t>
            </a:r>
            <a:r>
              <a:rPr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조의</a:t>
            </a:r>
            <a:r>
              <a:rPr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11</a:t>
            </a:r>
            <a:r>
              <a:rPr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제</a:t>
            </a:r>
            <a:r>
              <a:rPr lang="en-US" altLang="ko-KR" sz="1400" dirty="0" smtClean="0">
                <a:solidFill>
                  <a:schemeClr val="tx1"/>
                </a:solidFill>
                <a:ea typeface="HY헤드라인M" pitchFamily="18" charset="-127"/>
              </a:rPr>
              <a:t>10</a:t>
            </a:r>
            <a:r>
              <a:rPr lang="ko-KR" altLang="en-US" sz="1400" dirty="0" smtClean="0">
                <a:solidFill>
                  <a:schemeClr val="tx1"/>
                </a:solidFill>
                <a:ea typeface="HY헤드라인M" pitchFamily="18" charset="-127"/>
              </a:rPr>
              <a:t>호</a:t>
            </a:r>
            <a:endParaRPr kumimoji="0" lang="en-US" altLang="ko-KR" sz="14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500" dirty="0" smtClean="0">
              <a:solidFill>
                <a:schemeClr val="tx1"/>
              </a:solidFill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500" dirty="0">
              <a:solidFill>
                <a:schemeClr val="tx1"/>
              </a:solidFill>
              <a:ea typeface="HY헤드라인M" pitchFamily="18" charset="-127"/>
            </a:endParaRPr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25275E63-AC30-484D-9728-8E2A453C9EA6}"/>
              </a:ext>
            </a:extLst>
          </p:cNvPr>
          <p:cNvGrpSpPr/>
          <p:nvPr/>
        </p:nvGrpSpPr>
        <p:grpSpPr>
          <a:xfrm>
            <a:off x="5052654" y="3124443"/>
            <a:ext cx="3428725" cy="2517406"/>
            <a:chOff x="1617486" y="3782636"/>
            <a:chExt cx="3735139" cy="2238594"/>
          </a:xfrm>
        </p:grpSpPr>
        <p:sp>
          <p:nvSpPr>
            <p:cNvPr id="99" name="사각형: 둥근 위쪽 모서리 112">
              <a:extLst>
                <a:ext uri="{FF2B5EF4-FFF2-40B4-BE49-F238E27FC236}">
                  <a16:creationId xmlns:a16="http://schemas.microsoft.com/office/drawing/2014/main" id="{45489BC5-B901-4AFE-AF81-F1C8D7EECF72}"/>
                </a:ext>
              </a:extLst>
            </p:cNvPr>
            <p:cNvSpPr/>
            <p:nvPr/>
          </p:nvSpPr>
          <p:spPr>
            <a:xfrm rot="16200000">
              <a:off x="2365759" y="3034363"/>
              <a:ext cx="2238594" cy="3735139"/>
            </a:xfrm>
            <a:prstGeom prst="round2SameRect">
              <a:avLst>
                <a:gd name="adj1" fmla="val 1536"/>
                <a:gd name="adj2" fmla="val 0"/>
              </a:avLst>
            </a:prstGeom>
            <a:solidFill>
              <a:schemeClr val="bg1"/>
            </a:solidFill>
            <a:ln w="31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>
                <a:ln>
                  <a:solidFill>
                    <a:srgbClr val="2F5597">
                      <a:alpha val="0"/>
                    </a:srgbClr>
                  </a:solidFill>
                </a:ln>
                <a:solidFill>
                  <a:srgbClr val="1E5C70"/>
                </a:solidFill>
                <a:latin typeface="+mn-ea"/>
              </a:endParaRPr>
            </a:p>
          </p:txBody>
        </p:sp>
        <p:sp>
          <p:nvSpPr>
            <p:cNvPr id="100" name="직각 삼각형 99">
              <a:extLst>
                <a:ext uri="{FF2B5EF4-FFF2-40B4-BE49-F238E27FC236}">
                  <a16:creationId xmlns:a16="http://schemas.microsoft.com/office/drawing/2014/main" id="{4AF7A3E1-50A9-48A6-B561-07C86219029C}"/>
                </a:ext>
              </a:extLst>
            </p:cNvPr>
            <p:cNvSpPr/>
            <p:nvPr/>
          </p:nvSpPr>
          <p:spPr>
            <a:xfrm rot="5400000">
              <a:off x="1619611" y="3791089"/>
              <a:ext cx="374639" cy="374639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1" name="직사각형 100"/>
          <p:cNvSpPr/>
          <p:nvPr/>
        </p:nvSpPr>
        <p:spPr>
          <a:xfrm>
            <a:off x="5144593" y="3162701"/>
            <a:ext cx="32448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근로자가  아니면서  자신이  아닌  다른  사람의  사업을  위해  자신이  직접</a:t>
            </a:r>
            <a:endParaRPr lang="en-US" altLang="ko-KR" sz="1500" b="1" spc="-15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base">
              <a:lnSpc>
                <a:spcPct val="130000"/>
              </a:lnSpc>
            </a:pP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</a:rPr>
              <a:t>   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  노무를  제공하고</a:t>
            </a:r>
            <a:endParaRPr lang="en-US" altLang="ko-KR" sz="1500" b="1" spc="-15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algn="just" fontAlgn="base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해당  사업주 또는  </a:t>
            </a:r>
            <a:r>
              <a:rPr lang="ko-KR" altLang="en-US" sz="1500" b="1" spc="-150" dirty="0" err="1" smtClean="0">
                <a:solidFill>
                  <a:schemeClr val="tx2">
                    <a:lumMod val="75000"/>
                  </a:schemeClr>
                </a:solidFill>
              </a:rPr>
              <a:t>노무수령자로부터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  일정한  대가를  지급받기로  하는  계약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노무제공계약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을   체결한   사람   중  </a:t>
            </a:r>
            <a:endParaRPr lang="en-US" altLang="ko-KR" sz="1500" b="1" spc="-15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base">
              <a:lnSpc>
                <a:spcPct val="130000"/>
              </a:lnSpc>
            </a:pP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</a:rPr>
              <a:t>     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  대통령령으로 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 정하는   직종에    종사</a:t>
            </a:r>
            <a:endParaRPr lang="en-US" altLang="ko-KR" sz="1500" b="1" spc="-15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base">
              <a:lnSpc>
                <a:spcPct val="130000"/>
              </a:lnSpc>
            </a:pPr>
            <a:r>
              <a:rPr lang="en-US" altLang="ko-KR" sz="1500" b="1" spc="-15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b="1" spc="-150" dirty="0" smtClean="0">
                <a:solidFill>
                  <a:schemeClr val="tx2">
                    <a:lumMod val="75000"/>
                  </a:schemeClr>
                </a:solidFill>
              </a:rPr>
              <a:t>           </a:t>
            </a:r>
            <a:r>
              <a:rPr lang="ko-KR" altLang="en-US" sz="1500" b="1" spc="-150" dirty="0" smtClean="0">
                <a:solidFill>
                  <a:schemeClr val="tx2">
                    <a:lumMod val="75000"/>
                  </a:schemeClr>
                </a:solidFill>
              </a:rPr>
              <a:t> 하는  사람</a:t>
            </a:r>
            <a:endParaRPr lang="ko-KR" altLang="en-US" sz="1500" b="1" spc="-1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834988" y="5910614"/>
            <a:ext cx="7646392" cy="41142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rgbClr val="0000FF"/>
                </a:solidFill>
                <a:latin typeface="굴림"/>
                <a:ea typeface="굴림"/>
                <a:cs typeface="함초롬돋움" panose="020B0504000101010101" pitchFamily="50" charset="-127"/>
              </a:rPr>
              <a:t>「</a:t>
            </a:r>
            <a:r>
              <a:rPr lang="ko-KR" altLang="en-US" sz="1600" b="1" dirty="0" smtClean="0">
                <a:solidFill>
                  <a:srgbClr val="0000FF"/>
                </a:solidFill>
                <a:latin typeface="+mn-ea"/>
                <a:cs typeface="함초롬돋움" panose="020B0504000101010101" pitchFamily="50" charset="-127"/>
              </a:rPr>
              <a:t>건설기계관리법</a:t>
            </a:r>
            <a:r>
              <a:rPr lang="ko-KR" altLang="en-US" sz="1600" b="1" dirty="0" smtClean="0">
                <a:solidFill>
                  <a:srgbClr val="0000FF"/>
                </a:solidFill>
                <a:latin typeface="굴림"/>
                <a:ea typeface="굴림"/>
                <a:cs typeface="함초롬돋움" panose="020B0504000101010101" pitchFamily="50" charset="-127"/>
              </a:rPr>
              <a:t>」</a:t>
            </a:r>
            <a:r>
              <a:rPr lang="ko-KR" altLang="en-US" sz="1600" b="1" dirty="0" smtClean="0">
                <a:solidFill>
                  <a:srgbClr val="0000FF"/>
                </a:solidFill>
                <a:latin typeface="+mn-ea"/>
                <a:cs typeface="함초롬돋움" panose="020B0504000101010101" pitchFamily="50" charset="-127"/>
              </a:rPr>
              <a:t> 제</a:t>
            </a:r>
            <a:r>
              <a:rPr lang="en-US" altLang="ko-KR" sz="1600" b="1" dirty="0" smtClean="0">
                <a:solidFill>
                  <a:srgbClr val="0000FF"/>
                </a:solidFill>
                <a:latin typeface="+mn-ea"/>
                <a:cs typeface="함초롬돋움" panose="020B0504000101010101" pitchFamily="50" charset="-127"/>
              </a:rPr>
              <a:t>3</a:t>
            </a:r>
            <a:r>
              <a:rPr lang="ko-KR" altLang="en-US" sz="1600" b="1" dirty="0" smtClean="0">
                <a:solidFill>
                  <a:srgbClr val="0000FF"/>
                </a:solidFill>
                <a:latin typeface="+mn-ea"/>
                <a:cs typeface="함초롬돋움" panose="020B0504000101010101" pitchFamily="50" charset="-127"/>
              </a:rPr>
              <a:t>조제</a:t>
            </a:r>
            <a:r>
              <a:rPr lang="en-US" altLang="ko-KR" sz="1600" b="1" dirty="0" smtClean="0">
                <a:solidFill>
                  <a:srgbClr val="0000FF"/>
                </a:solidFill>
                <a:latin typeface="+mn-ea"/>
                <a:cs typeface="함초롬돋움" panose="020B0504000101010101" pitchFamily="50" charset="-127"/>
              </a:rPr>
              <a:t>1</a:t>
            </a:r>
            <a:r>
              <a:rPr lang="ko-KR" altLang="en-US" sz="1600" b="1" dirty="0" smtClean="0">
                <a:solidFill>
                  <a:srgbClr val="0000FF"/>
                </a:solidFill>
                <a:latin typeface="+mn-ea"/>
                <a:cs typeface="함초롬돋움" panose="020B0504000101010101" pitchFamily="50" charset="-127"/>
              </a:rPr>
              <a:t>항에 따라 등록된 건설기계를 직접 운전하는 사람</a:t>
            </a:r>
          </a:p>
        </p:txBody>
      </p:sp>
    </p:spTree>
    <p:extLst>
      <p:ext uri="{BB962C8B-B14F-4D97-AF65-F5344CB8AC3E}">
        <p14:creationId xmlns:p14="http://schemas.microsoft.com/office/powerpoint/2010/main" val="35192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산재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  <a:latin typeface="중간안상수체"/>
                  <a:ea typeface="중간안상수체"/>
                </a:rPr>
                <a:t>·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고용보험 </a:t>
              </a:r>
              <a:r>
                <a:rPr lang="ko-KR" altLang="en-US" sz="3100" b="1" kern="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특례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27632"/>
            <a:ext cx="8001000" cy="384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8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토탈서비스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 이용방법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4" y="1417321"/>
            <a:ext cx="7991475" cy="498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0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Q&amp;A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49681" y="407592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1724297"/>
            <a:ext cx="8315325" cy="409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0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Q&amp;A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8" y="1536045"/>
            <a:ext cx="8277225" cy="52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Q&amp;A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71" y="1683333"/>
            <a:ext cx="77819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8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Q&amp;A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781242"/>
            <a:ext cx="82772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8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Q&amp;A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584806"/>
            <a:ext cx="8153400" cy="512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5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산재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  <a:latin typeface="중간안상수체"/>
                  <a:ea typeface="중간안상수체"/>
                </a:rPr>
                <a:t>·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고용보험 </a:t>
              </a:r>
              <a:r>
                <a:rPr lang="ko-KR" altLang="en-US" sz="3100" b="1" kern="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특례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/>
          <p:cNvGrpSpPr/>
          <p:nvPr/>
        </p:nvGrpSpPr>
        <p:grpSpPr>
          <a:xfrm>
            <a:off x="616297" y="1193146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건설기계조종사 </a:t>
              </a:r>
              <a:r>
                <a:rPr lang="ko-KR" altLang="en-US" sz="2400" spc="-150" dirty="0" err="1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특고</a:t>
              </a:r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</a:t>
              </a:r>
              <a:r>
                <a:rPr lang="en-US" altLang="ko-KR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Q&amp;A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2" y="1658592"/>
            <a:ext cx="8124825" cy="512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1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산재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  <a:latin typeface="중간안상수체"/>
                  <a:ea typeface="중간안상수체"/>
                </a:rPr>
                <a:t>·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고용보험 </a:t>
              </a:r>
              <a:r>
                <a:rPr lang="ko-KR" altLang="en-US" sz="3100" b="1" kern="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특례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/>
          <p:cNvGrpSpPr/>
          <p:nvPr/>
        </p:nvGrpSpPr>
        <p:grpSpPr>
          <a:xfrm>
            <a:off x="616297" y="1193146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건설기계조종사 </a:t>
              </a:r>
              <a:r>
                <a:rPr lang="ko-KR" altLang="en-US" sz="2400" spc="-150" dirty="0" err="1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특고</a:t>
              </a:r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</a:t>
              </a:r>
              <a:r>
                <a:rPr lang="en-US" altLang="ko-KR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Q&amp;A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1630313"/>
            <a:ext cx="8124825" cy="499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3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산재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  <a:latin typeface="중간안상수체"/>
                  <a:ea typeface="중간안상수체"/>
                </a:rPr>
                <a:t>·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고용보험 </a:t>
              </a:r>
              <a:r>
                <a:rPr lang="ko-KR" altLang="en-US" sz="3100" b="1" kern="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특례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/>
          <p:cNvGrpSpPr/>
          <p:nvPr/>
        </p:nvGrpSpPr>
        <p:grpSpPr>
          <a:xfrm>
            <a:off x="616297" y="1193146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건설기계조종사 </a:t>
              </a:r>
              <a:r>
                <a:rPr lang="ko-KR" altLang="en-US" sz="2400" spc="-150" dirty="0" err="1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특고</a:t>
              </a:r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</a:t>
              </a:r>
              <a:r>
                <a:rPr lang="en-US" altLang="ko-KR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Q&amp;A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11459"/>
            <a:ext cx="8172450" cy="514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1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3"/>
            <a:ext cx="939660" cy="1430443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사각형: 둥근 모서리 66">
            <a:extLst>
              <a:ext uri="{FF2B5EF4-FFF2-40B4-BE49-F238E27FC236}">
                <a16:creationId xmlns:a16="http://schemas.microsoft.com/office/drawing/2014/main" id="{F3EEADFD-6F13-4FC5-879C-529A02B7A472}"/>
              </a:ext>
            </a:extLst>
          </p:cNvPr>
          <p:cNvSpPr/>
          <p:nvPr/>
        </p:nvSpPr>
        <p:spPr>
          <a:xfrm>
            <a:off x="609779" y="1809946"/>
            <a:ext cx="8143524" cy="4716495"/>
          </a:xfrm>
          <a:prstGeom prst="roundRect">
            <a:avLst>
              <a:gd name="adj" fmla="val 4833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eaLnBrk="0" hangingPunct="0">
              <a:lnSpc>
                <a:spcPct val="150000"/>
              </a:lnSpc>
            </a:pPr>
            <a:r>
              <a:rPr lang="en-US" altLang="ko-KR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&lt; 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lang="en-US" altLang="ko-KR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&gt;</a:t>
            </a:r>
          </a:p>
          <a:p>
            <a:pPr marL="285750" indent="-285750" eaLnBrk="0" hangingPunct="0">
              <a:lnSpc>
                <a:spcPct val="150000"/>
              </a:lnSpc>
              <a:buFont typeface="Wingdings" pitchFamily="2" charset="2"/>
              <a:buChar char="ü"/>
            </a:pPr>
            <a:endParaRPr lang="en-US" altLang="ko-KR" sz="1600" b="1" dirty="0" smtClean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itchFamily="2" charset="2"/>
              <a:buChar char="ü"/>
            </a:pPr>
            <a:endParaRPr lang="en-US" altLang="ko-KR" sz="1600" b="1" dirty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itchFamily="2" charset="2"/>
              <a:buChar char="ü"/>
            </a:pPr>
            <a:endParaRPr lang="en-US" altLang="ko-KR" sz="1600" b="1" dirty="0" smtClean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itchFamily="2" charset="2"/>
              <a:buChar char="ü"/>
            </a:pPr>
            <a:endParaRPr lang="en-US" altLang="ko-KR" sz="1600" b="1" dirty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itchFamily="2" charset="2"/>
              <a:buChar char="ü"/>
            </a:pPr>
            <a:endParaRPr lang="en-US" altLang="ko-KR" sz="1600" b="1" dirty="0" smtClean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itchFamily="2" charset="2"/>
              <a:buChar char="ü"/>
            </a:pPr>
            <a:endParaRPr lang="en-US" altLang="ko-KR" sz="1600" b="1" dirty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itchFamily="2" charset="2"/>
              <a:buChar char="ü"/>
            </a:pPr>
            <a:endParaRPr lang="en-US" altLang="ko-KR" sz="1600" b="1" dirty="0">
              <a:solidFill>
                <a:srgbClr val="002060"/>
              </a:solidFill>
              <a:latin typeface="+mn-ea"/>
              <a:ea typeface="HY울릉도M" panose="02030600000101010101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11188" y="1376363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8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건설기계의 종류</a:t>
              </a:r>
              <a:endParaRPr lang="ko-KR" altLang="en-US" sz="28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3" y="2212848"/>
            <a:ext cx="7916475" cy="35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66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623488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건설기계조종사 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Q&amp;A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9C739D10-5A54-4AC7-A258-821AA4D0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40926"/>
          <a:stretch/>
        </p:blipFill>
        <p:spPr>
          <a:xfrm flipH="1">
            <a:off x="7599536" y="706244"/>
            <a:ext cx="939660" cy="1316705"/>
          </a:xfrm>
          <a:prstGeom prst="rect">
            <a:avLst/>
          </a:prstGeom>
          <a:effectLst>
            <a:outerShdw dist="25400" algn="l" rotWithShape="0">
              <a:schemeClr val="bg1"/>
            </a:outerShdw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913101"/>
            <a:ext cx="82010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8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4">
            <a:extLst>
              <a:ext uri="{FF2B5EF4-FFF2-40B4-BE49-F238E27FC236}">
                <a16:creationId xmlns:a16="http://schemas.microsoft.com/office/drawing/2014/main" id="{BC15D9BC-E386-448C-8A73-C8DA24A0DF0D}"/>
              </a:ext>
            </a:extLst>
          </p:cNvPr>
          <p:cNvGrpSpPr/>
          <p:nvPr/>
        </p:nvGrpSpPr>
        <p:grpSpPr>
          <a:xfrm>
            <a:off x="4253923" y="4383836"/>
            <a:ext cx="647221" cy="50044"/>
            <a:chOff x="5012716" y="1129776"/>
            <a:chExt cx="3148718" cy="103072"/>
          </a:xfrm>
        </p:grpSpPr>
        <p:sp>
          <p:nvSpPr>
            <p:cNvPr id="13" name="Rounded Rectangle 16">
              <a:extLst>
                <a:ext uri="{FF2B5EF4-FFF2-40B4-BE49-F238E27FC236}">
                  <a16:creationId xmlns:a16="http://schemas.microsoft.com/office/drawing/2014/main" id="{473C1E0D-E494-4B0C-AB1F-DD4E7971B91E}"/>
                </a:ext>
              </a:extLst>
            </p:cNvPr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rgbClr val="349D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endParaRP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A7B52CF2-32BE-4FB9-8689-F05133B7EDFC}"/>
                </a:ext>
              </a:extLst>
            </p:cNvPr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rgbClr val="DF5F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endParaRPr>
            </a:p>
          </p:txBody>
        </p:sp>
        <p:sp>
          <p:nvSpPr>
            <p:cNvPr id="15" name="Rounded Rectangle 18">
              <a:extLst>
                <a:ext uri="{FF2B5EF4-FFF2-40B4-BE49-F238E27FC236}">
                  <a16:creationId xmlns:a16="http://schemas.microsoft.com/office/drawing/2014/main" id="{0D0E7D73-C996-40E2-A8EB-BBCD079FB85C}"/>
                </a:ext>
              </a:extLst>
            </p:cNvPr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rgbClr val="E8A45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endParaRPr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1D87ECBE-F292-43CB-944B-FDF328E94EFD}"/>
              </a:ext>
            </a:extLst>
          </p:cNvPr>
          <p:cNvGrpSpPr/>
          <p:nvPr/>
        </p:nvGrpSpPr>
        <p:grpSpPr>
          <a:xfrm rot="5400000" flipH="1" flipV="1">
            <a:off x="788883" y="-788111"/>
            <a:ext cx="1799302" cy="3377069"/>
            <a:chOff x="8583494" y="-1586508"/>
            <a:chExt cx="3608508" cy="1018071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BDF4E4E4-AE5C-49B8-BFDB-F16FB206A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3494" y="-1586508"/>
              <a:ext cx="3608508" cy="10180710"/>
            </a:xfrm>
            <a:prstGeom prst="rect">
              <a:avLst/>
            </a:prstGeom>
          </p:spPr>
        </p:pic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1883F2FE-C611-49B3-9363-2FC97DBD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0399" y="-896943"/>
              <a:ext cx="3091602" cy="6582535"/>
            </a:xfrm>
            <a:prstGeom prst="rect">
              <a:avLst/>
            </a:prstGeom>
          </p:spPr>
        </p:pic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E9A5DEF3-518C-49C2-88FA-CFEEEC667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247" y="2046469"/>
            <a:ext cx="502764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적용대상자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4503492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485901"/>
              <a:ext cx="3666545" cy="557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전속성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+mj-ea"/>
                  <a:ea typeface="+mj-ea"/>
                </a:rPr>
                <a:t>건설기계를 운전하는 모든 사람은 노무를 제공하는 날 해당 사업장</a:t>
              </a:r>
              <a:r>
                <a:rPr lang="en-US" altLang="ko-KR" sz="1400" dirty="0" smtClean="0">
                  <a:latin typeface="+mj-ea"/>
                  <a:ea typeface="+mj-ea"/>
                </a:rPr>
                <a:t>(</a:t>
              </a:r>
              <a:r>
                <a:rPr lang="ko-KR" altLang="en-US" sz="1400" dirty="0" smtClean="0">
                  <a:latin typeface="+mj-ea"/>
                  <a:ea typeface="+mj-ea"/>
                </a:rPr>
                <a:t>건설현장</a:t>
              </a:r>
              <a:r>
                <a:rPr lang="en-US" altLang="ko-KR" sz="1400" dirty="0" smtClean="0">
                  <a:latin typeface="+mj-ea"/>
                  <a:ea typeface="+mj-ea"/>
                </a:rPr>
                <a:t>)</a:t>
              </a:r>
              <a:r>
                <a:rPr lang="ko-KR" altLang="en-US" sz="1400" dirty="0" smtClean="0">
                  <a:latin typeface="+mj-ea"/>
                  <a:ea typeface="+mj-ea"/>
                </a:rPr>
                <a:t>에 </a:t>
              </a:r>
              <a:r>
                <a:rPr lang="ko-KR" altLang="en-US" sz="1400" dirty="0" err="1" smtClean="0">
                  <a:latin typeface="+mj-ea"/>
                  <a:ea typeface="+mj-ea"/>
                </a:rPr>
                <a:t>전속성</a:t>
              </a:r>
              <a:r>
                <a:rPr lang="ko-KR" altLang="en-US" sz="1400" dirty="0" smtClean="0">
                  <a:latin typeface="+mj-ea"/>
                  <a:ea typeface="+mj-ea"/>
                </a:rPr>
                <a:t> 있는 것으로 인정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4807670" y="2022949"/>
            <a:ext cx="3806636" cy="4503492"/>
            <a:chOff x="1470520" y="2485901"/>
            <a:chExt cx="3758582" cy="1700780"/>
          </a:xfrm>
        </p:grpSpPr>
        <p:sp>
          <p:nvSpPr>
            <p:cNvPr id="40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470520" y="2517155"/>
              <a:ext cx="3758581" cy="435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판단원칙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algn="dist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실제 노무제공자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(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실제 건설기계 운전자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)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에 </a:t>
              </a:r>
              <a:endPara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대해 </a:t>
              </a:r>
              <a:r>
                <a:rPr lang="ko-KR" altLang="en-US" sz="1400" dirty="0" err="1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피보험자격취득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 인정</a:t>
              </a:r>
              <a:endPara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77580" y="3351364"/>
            <a:ext cx="366681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  <a:sym typeface="Wingdings"/>
              </a:rPr>
              <a:t> 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이 경우 노무를 제공받는 사업주는 계약서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실질 노무제공자 인지 등을 통해 실질 노무제공자가 타인을 사용하지 않고 직접 노무를 제공한다는 사실을 알 수 있는 경우에 </a:t>
            </a:r>
            <a:r>
              <a:rPr lang="ko-KR" altLang="en-US" sz="1400" dirty="0" err="1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피보험자격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 취득 신고</a:t>
            </a:r>
            <a:endParaRPr lang="en-US" altLang="ko-KR" sz="1400" dirty="0" smtClean="0">
              <a:solidFill>
                <a:srgbClr val="0000FF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655290" y="3458627"/>
            <a:ext cx="3626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타인사용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노무를 제공하는 날 해당 </a:t>
            </a:r>
            <a:r>
              <a:rPr lang="ko-KR" altLang="en-US" sz="1400" dirty="0" err="1" smtClean="0">
                <a:latin typeface="+mj-ea"/>
                <a:ea typeface="+mj-ea"/>
              </a:rPr>
              <a:t>사업장별로</a:t>
            </a:r>
            <a:r>
              <a:rPr lang="ko-KR" altLang="en-US" sz="1400" dirty="0" smtClean="0">
                <a:latin typeface="+mj-ea"/>
                <a:ea typeface="+mj-ea"/>
              </a:rPr>
              <a:t> 판단하여 운전보조 등 타인을 사용하는 경우 </a:t>
            </a:r>
            <a:r>
              <a:rPr lang="ko-KR" altLang="en-US" sz="1400" dirty="0" err="1" smtClean="0">
                <a:latin typeface="+mj-ea"/>
                <a:ea typeface="+mj-ea"/>
              </a:rPr>
              <a:t>특고</a:t>
            </a:r>
            <a:r>
              <a:rPr lang="ko-KR" altLang="en-US" sz="1400" dirty="0" smtClean="0">
                <a:latin typeface="+mj-ea"/>
                <a:ea typeface="+mj-ea"/>
              </a:rPr>
              <a:t> </a:t>
            </a:r>
            <a:r>
              <a:rPr lang="ko-KR" altLang="en-US" sz="1400" dirty="0" err="1" smtClean="0">
                <a:latin typeface="+mj-ea"/>
                <a:ea typeface="+mj-ea"/>
              </a:rPr>
              <a:t>비해당</a:t>
            </a:r>
            <a:r>
              <a:rPr lang="en-US" altLang="ko-KR" sz="1400" dirty="0" smtClean="0">
                <a:latin typeface="+mj-ea"/>
                <a:ea typeface="+mj-ea"/>
              </a:rPr>
              <a:t>(</a:t>
            </a:r>
            <a:r>
              <a:rPr lang="ko-KR" altLang="en-US" sz="1400" dirty="0" err="1" smtClean="0">
                <a:latin typeface="+mj-ea"/>
                <a:ea typeface="+mj-ea"/>
              </a:rPr>
              <a:t>현장별</a:t>
            </a:r>
            <a:r>
              <a:rPr lang="en-US" altLang="ko-KR" sz="1400" dirty="0" smtClean="0">
                <a:latin typeface="중간안상수체"/>
                <a:ea typeface="중간안상수체"/>
              </a:rPr>
              <a:t>·</a:t>
            </a:r>
            <a:r>
              <a:rPr lang="ko-KR" altLang="en-US" sz="1400" dirty="0" err="1" smtClean="0">
                <a:latin typeface="+mj-ea"/>
                <a:ea typeface="+mj-ea"/>
              </a:rPr>
              <a:t>일자별로</a:t>
            </a:r>
            <a:r>
              <a:rPr lang="ko-KR" altLang="en-US" sz="1400" dirty="0" smtClean="0">
                <a:latin typeface="+mj-ea"/>
                <a:ea typeface="+mj-ea"/>
              </a:rPr>
              <a:t> 판단</a:t>
            </a:r>
            <a:r>
              <a:rPr lang="en-US" altLang="ko-KR" sz="1400" dirty="0" smtClean="0">
                <a:latin typeface="+mj-ea"/>
                <a:ea typeface="+mj-ea"/>
              </a:rPr>
              <a:t>)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682694" y="4935955"/>
            <a:ext cx="3626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직접 운전여부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건설기계등록법에 따라 등록된 건설기계를 직접 운전하는 자이며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타인 소유의 건설기계를 직접 운전하는 경우에도 </a:t>
            </a:r>
            <a:r>
              <a:rPr lang="ko-KR" altLang="en-US" sz="1400" dirty="0" err="1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특고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 인정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464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보험가입자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4503492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80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보험가입자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+mj-ea"/>
                  <a:ea typeface="+mj-ea"/>
                </a:rPr>
                <a:t>건설기계 특수형태근로종사자의 노무를 제공받는 사업주</a:t>
              </a:r>
              <a:endParaRPr lang="en-US" altLang="ko-KR" sz="1400" dirty="0" smtClean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ko-KR" sz="1400" dirty="0" smtClean="0">
                  <a:latin typeface="+mj-ea"/>
                  <a:ea typeface="+mj-ea"/>
                  <a:sym typeface="Wingdings"/>
                </a:rPr>
                <a:t></a:t>
              </a: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 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노무를 제공받는 자가 건설업에서 수차의 도급에 의해 시행하는 경우 보험료징수법 제</a:t>
              </a: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9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조에 따른 </a:t>
              </a:r>
              <a:r>
                <a:rPr lang="ko-KR" altLang="en-US" sz="1400" b="1" dirty="0" err="1" smtClean="0">
                  <a:solidFill>
                    <a:srgbClr val="0000FF"/>
                  </a:solidFill>
                  <a:latin typeface="+mj-ea"/>
                  <a:ea typeface="+mj-ea"/>
                  <a:sym typeface="Wingdings"/>
                </a:rPr>
                <a:t>원수급인</a:t>
              </a:r>
              <a:r>
                <a:rPr lang="ko-KR" altLang="en-US" sz="1400" dirty="0" err="1" smtClean="0">
                  <a:latin typeface="+mj-ea"/>
                  <a:ea typeface="+mj-ea"/>
                  <a:sym typeface="Wingdings"/>
                </a:rPr>
                <a:t>이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 보험가입자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4807670" y="2022949"/>
            <a:ext cx="3806636" cy="4503492"/>
            <a:chOff x="1470520" y="2485901"/>
            <a:chExt cx="3758582" cy="1700780"/>
          </a:xfrm>
        </p:grpSpPr>
        <p:sp>
          <p:nvSpPr>
            <p:cNvPr id="40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924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보험가입자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노무제공자와 이들을 상대방으로 하여 노무제공계약을 체결한 사업의 사업주</a:t>
              </a:r>
              <a:endPara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 수차의 도급에 의하여 시공되는 건설현장의 경우에도 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(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산재보험과는 달리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) </a:t>
              </a:r>
              <a:r>
                <a:rPr lang="ko-KR" altLang="en-US" sz="1400" b="1" dirty="0" smtClean="0">
                  <a:solidFill>
                    <a:srgbClr val="0000FF"/>
                  </a:solidFill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건설기계조종사와 직접 노무제공계약을 체결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하고 보수를 지급하는 자가 보험가입자</a:t>
              </a:r>
              <a:endPara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710755" y="4423651"/>
            <a:ext cx="3626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건설현장 외 </a:t>
            </a:r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재해발생한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 경우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콘크리트믹서트럭 운전자가 건설현장과 무관한 업무상 재해발생 시 레미콘 제조사로 적용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재해일 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일에 대해 </a:t>
            </a:r>
            <a:r>
              <a:rPr lang="ko-KR" altLang="en-US" sz="1400" dirty="0" err="1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입직신고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46" y="4547098"/>
            <a:ext cx="3639083" cy="187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보험료 산정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4503492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67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부과고지 사업장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고용노동부장관이 고시하는 기준보수를 일할 계산하여 해당 업종 </a:t>
              </a:r>
              <a:r>
                <a:rPr lang="ko-KR" altLang="en-US" sz="1400" dirty="0" err="1" smtClean="0">
                  <a:latin typeface="+mj-ea"/>
                  <a:ea typeface="+mj-ea"/>
                  <a:sym typeface="Wingdings"/>
                </a:rPr>
                <a:t>산재보험요율을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 적용하여 산정</a:t>
              </a:r>
              <a:endParaRPr lang="en-US" altLang="ko-KR" sz="1400" dirty="0" smtClean="0">
                <a:latin typeface="+mj-ea"/>
                <a:ea typeface="+mj-ea"/>
                <a:sym typeface="Wingdings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(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기준보수 월 </a:t>
              </a: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2,479,444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원</a:t>
              </a: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)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4807670" y="2022949"/>
            <a:ext cx="3806636" cy="4503492"/>
            <a:chOff x="1470520" y="2485901"/>
            <a:chExt cx="3758582" cy="1700780"/>
          </a:xfrm>
        </p:grpSpPr>
        <p:sp>
          <p:nvSpPr>
            <p:cNvPr id="40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557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부과고지 사업장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기준보수에 </a:t>
              </a:r>
              <a:r>
                <a:rPr lang="ko-KR" altLang="en-US" sz="1400" dirty="0" err="1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고용보험요율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(1.4%) 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적용하여 노무제공자와 사업주 각 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½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씩 부담</a:t>
              </a:r>
              <a:endPara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  <a:sym typeface="Wingdings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(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기준보수 월 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2,479,444</a:t>
              </a:r>
              <a:r>
                <a:rPr lang="ko-KR" altLang="en-US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원</a:t>
              </a:r>
              <a:r>
                <a:rPr lang="en-US" altLang="ko-KR" sz="1400" dirty="0" smtClean="0">
                  <a:latin typeface="HY중고딕" panose="02030600000101010101" pitchFamily="18" charset="-127"/>
                  <a:ea typeface="HY중고딕" panose="02030600000101010101" pitchFamily="18" charset="-127"/>
                  <a:sym typeface="Wingdings"/>
                </a:rPr>
                <a:t>)</a:t>
              </a:r>
              <a:endPara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700801" y="3906200"/>
            <a:ext cx="3626102" cy="242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자진신고 </a:t>
            </a:r>
            <a:r>
              <a:rPr lang="ko-KR" alt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사업장</a:t>
            </a:r>
            <a:r>
              <a:rPr lang="en-US" altLang="ko-KR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건설</a:t>
            </a:r>
            <a:r>
              <a:rPr lang="en-US" altLang="ko-KR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원도급사에서 직접 계약체결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고용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한 건설기계조종사</a:t>
            </a:r>
            <a:r>
              <a:rPr lang="en-US" altLang="ko-KR" sz="14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원도급사 납부</a:t>
            </a:r>
            <a:r>
              <a:rPr lang="en-US" altLang="ko-KR" sz="14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 </a:t>
            </a:r>
            <a:r>
              <a:rPr lang="en-US" altLang="ko-KR" sz="1400" dirty="0" smtClean="0">
                <a:latin typeface="+mj-ea"/>
                <a:ea typeface="+mj-ea"/>
              </a:rPr>
              <a:t>- </a:t>
            </a:r>
            <a:r>
              <a:rPr lang="ko-KR" altLang="en-US" sz="1400" dirty="0" smtClean="0">
                <a:latin typeface="+mj-ea"/>
                <a:ea typeface="+mj-ea"/>
              </a:rPr>
              <a:t>기준보수 일할 계산하여 계산</a:t>
            </a:r>
            <a:endParaRPr lang="en-US" altLang="ko-KR" sz="1400" dirty="0" smtClean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+mj-ea"/>
                <a:ea typeface="+mj-ea"/>
              </a:rPr>
              <a:t>하도급 사업장 소속 건설기계조종사</a:t>
            </a:r>
            <a:endParaRPr lang="en-US" altLang="ko-KR" sz="14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en-US" altLang="ko-KR" sz="1400" b="1" dirty="0" smtClean="0">
                <a:latin typeface="+mj-ea"/>
                <a:ea typeface="+mj-ea"/>
              </a:rPr>
              <a:t>    (</a:t>
            </a:r>
            <a:r>
              <a:rPr lang="ko-KR" altLang="en-US" sz="1400" b="1" dirty="0" smtClean="0">
                <a:latin typeface="+mj-ea"/>
                <a:ea typeface="+mj-ea"/>
              </a:rPr>
              <a:t>원도급사 납부</a:t>
            </a:r>
            <a:r>
              <a:rPr lang="en-US" altLang="ko-KR" sz="1400" b="1" dirty="0" smtClean="0">
                <a:latin typeface="+mj-ea"/>
                <a:ea typeface="+mj-ea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>
                <a:latin typeface="+mj-ea"/>
                <a:ea typeface="+mj-ea"/>
              </a:rPr>
              <a:t> </a:t>
            </a:r>
            <a:r>
              <a:rPr lang="en-US" altLang="ko-KR" sz="1400" dirty="0" smtClean="0">
                <a:latin typeface="+mj-ea"/>
                <a:ea typeface="+mj-ea"/>
              </a:rPr>
              <a:t>- </a:t>
            </a:r>
            <a:r>
              <a:rPr lang="ko-KR" altLang="en-US" sz="1400" dirty="0" smtClean="0">
                <a:latin typeface="+mj-ea"/>
                <a:ea typeface="+mj-ea"/>
              </a:rPr>
              <a:t>하도급 노무비율 적용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941597" y="3739812"/>
            <a:ext cx="362610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자진신고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사업장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건설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원도급사에서 직접 계약체결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고용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한 건설기계조종사</a:t>
            </a:r>
            <a:r>
              <a:rPr lang="en-US" altLang="ko-KR" sz="14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원도급사 납부</a:t>
            </a:r>
            <a:r>
              <a:rPr lang="en-US" altLang="ko-KR" sz="14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 </a:t>
            </a:r>
            <a:r>
              <a:rPr lang="en-US" altLang="ko-KR" sz="1400" dirty="0" smtClean="0">
                <a:latin typeface="+mj-ea"/>
                <a:ea typeface="+mj-ea"/>
              </a:rPr>
              <a:t>- </a:t>
            </a:r>
            <a:r>
              <a:rPr lang="ko-KR" altLang="en-US" sz="1400" dirty="0" smtClean="0">
                <a:latin typeface="+mj-ea"/>
                <a:ea typeface="+mj-ea"/>
              </a:rPr>
              <a:t>기준보수 일할 계산 </a:t>
            </a:r>
            <a:r>
              <a:rPr lang="ko-KR" altLang="en-US" sz="1400" dirty="0" err="1" smtClean="0">
                <a:latin typeface="+mj-ea"/>
                <a:ea typeface="+mj-ea"/>
              </a:rPr>
              <a:t>고용보험요율</a:t>
            </a:r>
            <a:r>
              <a:rPr lang="ko-KR" altLang="en-US" sz="1400" dirty="0" smtClean="0">
                <a:latin typeface="+mj-ea"/>
                <a:ea typeface="+mj-ea"/>
              </a:rPr>
              <a:t> 적용</a:t>
            </a:r>
            <a:endParaRPr lang="en-US" altLang="ko-KR" sz="1400" dirty="0" smtClean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+mj-ea"/>
                <a:ea typeface="+mj-ea"/>
              </a:rPr>
              <a:t>하도급 사업장 소속 건설기계조종사</a:t>
            </a:r>
            <a:endParaRPr lang="en-US" altLang="ko-KR" sz="14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>
                <a:latin typeface="+mj-ea"/>
                <a:ea typeface="+mj-ea"/>
              </a:rPr>
              <a:t> </a:t>
            </a:r>
            <a:r>
              <a:rPr lang="en-US" altLang="ko-KR" sz="1400" dirty="0" smtClean="0">
                <a:latin typeface="+mj-ea"/>
                <a:ea typeface="+mj-ea"/>
              </a:rPr>
              <a:t>    </a:t>
            </a:r>
            <a:r>
              <a:rPr lang="en-US" altLang="ko-KR" sz="1400" b="1" dirty="0" smtClean="0">
                <a:latin typeface="+mj-ea"/>
                <a:ea typeface="+mj-ea"/>
              </a:rPr>
              <a:t>(</a:t>
            </a:r>
            <a:r>
              <a:rPr lang="ko-KR" altLang="en-US" sz="1400" b="1" dirty="0" err="1" smtClean="0">
                <a:latin typeface="+mj-ea"/>
                <a:ea typeface="+mj-ea"/>
              </a:rPr>
              <a:t>하도급사에서</a:t>
            </a:r>
            <a:r>
              <a:rPr lang="ko-KR" altLang="en-US" sz="1400" b="1" dirty="0" smtClean="0">
                <a:latin typeface="+mj-ea"/>
                <a:ea typeface="+mj-ea"/>
              </a:rPr>
              <a:t> 납부</a:t>
            </a:r>
            <a:r>
              <a:rPr lang="en-US" altLang="ko-KR" sz="1400" b="1" dirty="0" smtClean="0">
                <a:latin typeface="+mj-ea"/>
                <a:ea typeface="+mj-ea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>
                <a:latin typeface="+mj-ea"/>
                <a:ea typeface="+mj-ea"/>
              </a:rPr>
              <a:t> </a:t>
            </a:r>
            <a:r>
              <a:rPr lang="en-US" altLang="ko-KR" sz="1400" dirty="0" smtClean="0">
                <a:latin typeface="+mj-ea"/>
                <a:ea typeface="+mj-ea"/>
              </a:rPr>
              <a:t>- </a:t>
            </a:r>
            <a:r>
              <a:rPr lang="ko-KR" altLang="en-US" sz="1400" dirty="0" smtClean="0">
                <a:latin typeface="+mj-ea"/>
                <a:ea typeface="+mj-ea"/>
              </a:rPr>
              <a:t>기준보수 일할 계산 </a:t>
            </a:r>
            <a:r>
              <a:rPr lang="ko-KR" altLang="en-US" sz="1400" dirty="0" err="1" smtClean="0">
                <a:latin typeface="+mj-ea"/>
                <a:ea typeface="+mj-ea"/>
              </a:rPr>
              <a:t>고용보험요율</a:t>
            </a:r>
            <a:r>
              <a:rPr lang="ko-KR" altLang="en-US" sz="1400" dirty="0" smtClean="0">
                <a:latin typeface="+mj-ea"/>
                <a:ea typeface="+mj-ea"/>
              </a:rPr>
              <a:t> 적용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318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보험료 산정 예시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4503492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540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부과고지 사업장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‘22. 2. 5.~ ‘22. 2. 20.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까지 계약 체결한 경우</a:t>
              </a:r>
              <a:endParaRPr lang="en-US" altLang="ko-KR" sz="1400" dirty="0" smtClean="0">
                <a:latin typeface="+mj-ea"/>
                <a:ea typeface="+mj-ea"/>
                <a:sym typeface="Wingdings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en-US" altLang="ko-KR" sz="1200" dirty="0" smtClean="0">
                  <a:latin typeface="+mj-ea"/>
                  <a:ea typeface="+mj-ea"/>
                  <a:sym typeface="Wingdings"/>
                </a:rPr>
                <a:t>2,479,444</a:t>
              </a:r>
              <a:r>
                <a:rPr lang="en-US" altLang="ko-KR" sz="1200" dirty="0" smtClean="0">
                  <a:latin typeface="맑은 고딕"/>
                  <a:ea typeface="맑은 고딕"/>
                  <a:sym typeface="Wingdings"/>
                </a:rPr>
                <a:t>ⅹ16/28=1,416,825</a:t>
              </a:r>
              <a:r>
                <a:rPr lang="ko-KR" altLang="en-US" sz="1200" dirty="0" smtClean="0">
                  <a:latin typeface="맑은 고딕"/>
                  <a:ea typeface="맑은 고딕"/>
                  <a:sym typeface="Wingdings"/>
                </a:rPr>
                <a:t>원</a:t>
              </a:r>
              <a:r>
                <a:rPr lang="en-US" altLang="ko-KR" sz="1200" dirty="0" smtClean="0">
                  <a:latin typeface="맑은 고딕"/>
                  <a:sym typeface="Wingdings"/>
                </a:rPr>
                <a:t>ⅹ1.8%=44,620</a:t>
              </a:r>
              <a:r>
                <a:rPr lang="ko-KR" altLang="en-US" sz="1200" dirty="0" smtClean="0">
                  <a:latin typeface="맑은 고딕"/>
                  <a:sym typeface="Wingdings"/>
                </a:rPr>
                <a:t>원</a:t>
              </a:r>
              <a:endParaRPr lang="en-US" altLang="ko-KR" sz="1200" dirty="0" smtClean="0">
                <a:latin typeface="+mj-ea"/>
                <a:ea typeface="+mj-ea"/>
                <a:sym typeface="Wingdings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(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사업주</a:t>
              </a: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, 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종사자 </a:t>
              </a: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½</a:t>
              </a:r>
              <a:r>
                <a:rPr lang="ko-KR" altLang="en-US" sz="1400" dirty="0" smtClean="0">
                  <a:latin typeface="+mj-ea"/>
                  <a:ea typeface="+mj-ea"/>
                  <a:sym typeface="Wingdings"/>
                </a:rPr>
                <a:t>씩 부담</a:t>
              </a:r>
              <a:r>
                <a:rPr lang="en-US" altLang="ko-KR" sz="1400" dirty="0" smtClean="0">
                  <a:latin typeface="+mj-ea"/>
                  <a:ea typeface="+mj-ea"/>
                  <a:sym typeface="Wingdings"/>
                </a:rPr>
                <a:t>)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sp>
        <p:nvSpPr>
          <p:cNvPr id="40" name="사각형: 둥근 모서리 66">
            <a:extLst>
              <a:ext uri="{FF2B5EF4-FFF2-40B4-BE49-F238E27FC236}">
                <a16:creationId xmlns:a16="http://schemas.microsoft.com/office/drawing/2014/main" id="{F3EEADFD-6F13-4FC5-879C-529A02B7A472}"/>
              </a:ext>
            </a:extLst>
          </p:cNvPr>
          <p:cNvSpPr/>
          <p:nvPr/>
        </p:nvSpPr>
        <p:spPr>
          <a:xfrm>
            <a:off x="4807670" y="2022949"/>
            <a:ext cx="3806636" cy="4503492"/>
          </a:xfrm>
          <a:prstGeom prst="roundRect">
            <a:avLst>
              <a:gd name="adj" fmla="val 4833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spcAft>
                <a:spcPts val="300"/>
              </a:spcAft>
              <a:defRPr/>
            </a:pPr>
            <a:endParaRPr lang="ko-KR" altLang="en-US" sz="1400" kern="0" spc="-100" dirty="0">
              <a:ln>
                <a:solidFill>
                  <a:srgbClr val="D9D9D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655290" y="3627047"/>
            <a:ext cx="36261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자진신고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사업장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건설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원도급사에서 직접 계약체결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고용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한 건설기계조종사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부과고지와 동일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>
                <a:latin typeface="HY중고딕" panose="02030600000101010101" pitchFamily="18" charset="-127"/>
                <a:ea typeface="HY중고딕" panose="02030600000101010101" pitchFamily="18" charset="-127"/>
                <a:sym typeface="Wingdings"/>
              </a:rPr>
              <a:t> </a:t>
            </a:r>
            <a:r>
              <a:rPr lang="en-US" altLang="ko-KR" sz="1200" dirty="0" smtClean="0">
                <a:latin typeface="+mj-ea"/>
                <a:sym typeface="Wingdings"/>
              </a:rPr>
              <a:t>2,479,444</a:t>
            </a:r>
            <a:r>
              <a:rPr lang="en-US" altLang="ko-KR" sz="1200" dirty="0" smtClean="0">
                <a:latin typeface="맑은 고딕"/>
                <a:sym typeface="Wingdings"/>
              </a:rPr>
              <a:t>ⅹ16/28=1,416,825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r>
              <a:rPr lang="en-US" altLang="ko-KR" sz="1200" dirty="0" smtClean="0">
                <a:latin typeface="맑은 고딕"/>
                <a:sym typeface="Wingdings"/>
              </a:rPr>
              <a:t>ⅹ3.7%=52,420</a:t>
            </a:r>
            <a:r>
              <a:rPr lang="ko-KR" altLang="en-US" sz="1200" dirty="0" smtClean="0">
                <a:latin typeface="맑은 고딕"/>
                <a:sym typeface="Wingdings"/>
              </a:rPr>
              <a:t>원</a:t>
            </a:r>
            <a:endParaRPr lang="en-US" altLang="ko-KR" sz="1400" dirty="0" smtClean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+mj-ea"/>
                <a:ea typeface="+mj-ea"/>
              </a:rPr>
              <a:t>하도급 사업장 소속 건설기계조종사</a:t>
            </a:r>
            <a:endParaRPr lang="en-US" altLang="ko-KR" sz="14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>
                <a:latin typeface="+mj-ea"/>
                <a:ea typeface="+mj-ea"/>
              </a:rPr>
              <a:t> </a:t>
            </a:r>
            <a:r>
              <a:rPr lang="en-US" altLang="ko-KR" sz="1400" dirty="0" smtClean="0">
                <a:latin typeface="+mj-ea"/>
                <a:ea typeface="+mj-ea"/>
              </a:rPr>
              <a:t>- </a:t>
            </a:r>
            <a:r>
              <a:rPr lang="ko-KR" altLang="en-US" sz="1400" dirty="0" smtClean="0">
                <a:latin typeface="+mj-ea"/>
                <a:ea typeface="+mj-ea"/>
              </a:rPr>
              <a:t>하도급공사금액이 </a:t>
            </a:r>
            <a:r>
              <a:rPr lang="en-US" altLang="ko-KR" sz="1400" dirty="0" smtClean="0">
                <a:latin typeface="+mj-ea"/>
                <a:ea typeface="+mj-ea"/>
              </a:rPr>
              <a:t>3</a:t>
            </a:r>
            <a:r>
              <a:rPr lang="ko-KR" altLang="en-US" sz="1400" dirty="0" err="1" smtClean="0">
                <a:latin typeface="+mj-ea"/>
                <a:ea typeface="+mj-ea"/>
              </a:rPr>
              <a:t>억원인</a:t>
            </a:r>
            <a:r>
              <a:rPr lang="ko-KR" altLang="en-US" sz="1400" dirty="0" smtClean="0">
                <a:latin typeface="+mj-ea"/>
                <a:ea typeface="+mj-ea"/>
              </a:rPr>
              <a:t> 경우 </a:t>
            </a:r>
            <a:endParaRPr lang="en-US" altLang="ko-KR" sz="14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200" dirty="0">
                <a:latin typeface="+mj-ea"/>
                <a:ea typeface="+mj-ea"/>
              </a:rPr>
              <a:t> </a:t>
            </a:r>
            <a:r>
              <a:rPr lang="en-US" altLang="ko-KR" sz="1200" dirty="0" smtClean="0">
                <a:latin typeface="+mj-ea"/>
                <a:ea typeface="+mj-ea"/>
              </a:rPr>
              <a:t>  300,000,000</a:t>
            </a:r>
            <a:r>
              <a:rPr lang="en-US" altLang="ko-KR" sz="1200" dirty="0" smtClean="0">
                <a:latin typeface="맑은 고딕"/>
                <a:ea typeface="맑은 고딕"/>
              </a:rPr>
              <a:t>ⅹ30%=90,000,000</a:t>
            </a:r>
            <a:r>
              <a:rPr lang="ko-KR" altLang="en-US" sz="1200" dirty="0" smtClean="0">
                <a:latin typeface="맑은 고딕"/>
                <a:ea typeface="맑은 고딕"/>
              </a:rPr>
              <a:t>원</a:t>
            </a:r>
            <a:r>
              <a:rPr lang="en-US" altLang="ko-KR" sz="1200" dirty="0" smtClean="0">
                <a:latin typeface="맑은 고딕"/>
                <a:ea typeface="맑은 고딕"/>
              </a:rPr>
              <a:t>(</a:t>
            </a:r>
            <a:r>
              <a:rPr lang="ko-KR" altLang="en-US" sz="1200" dirty="0" smtClean="0">
                <a:latin typeface="맑은 고딕"/>
                <a:ea typeface="맑은 고딕"/>
              </a:rPr>
              <a:t>하도급노무비율적용 금액에 포함된 것으로 간주</a:t>
            </a:r>
            <a:r>
              <a:rPr lang="en-US" altLang="ko-KR" sz="1200" dirty="0" smtClean="0">
                <a:latin typeface="맑은 고딕"/>
                <a:ea typeface="맑은 고딕"/>
              </a:rPr>
              <a:t>)</a:t>
            </a:r>
            <a:endParaRPr lang="en-US" altLang="ko-KR" sz="1200" dirty="0" smtClean="0">
              <a:latin typeface="+mj-ea"/>
              <a:ea typeface="+mj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941597" y="3739812"/>
            <a:ext cx="362610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자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진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신고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사업장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건설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원도급사에서 직접 계약체결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고용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한 건설기계조종사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부과고지와 동일</a:t>
            </a:r>
            <a:r>
              <a:rPr lang="en-US" altLang="ko-KR" sz="140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200" dirty="0" smtClean="0">
                <a:latin typeface="+mj-ea"/>
                <a:sym typeface="Wingdings"/>
              </a:rPr>
              <a:t>  2,479,444</a:t>
            </a:r>
            <a:r>
              <a:rPr lang="en-US" altLang="ko-KR" sz="1200" dirty="0" smtClean="0">
                <a:latin typeface="맑은 고딕"/>
                <a:sym typeface="Wingdings"/>
              </a:rPr>
              <a:t>ⅹ16/28=1,416,825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r>
              <a:rPr lang="en-US" altLang="ko-KR" sz="1200" dirty="0">
                <a:latin typeface="맑은 고딕"/>
                <a:sym typeface="Wingdings"/>
              </a:rPr>
              <a:t>ⅹ0.7%=9,910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endParaRPr lang="en-US" altLang="ko-KR" sz="1200" dirty="0">
              <a:latin typeface="맑은 고딕"/>
              <a:sym typeface="Wingdings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200" dirty="0" smtClean="0">
                <a:latin typeface="+mj-ea"/>
                <a:sym typeface="Wingdings"/>
              </a:rPr>
              <a:t>  2,479,444</a:t>
            </a:r>
            <a:r>
              <a:rPr lang="en-US" altLang="ko-KR" sz="1200" dirty="0" smtClean="0">
                <a:latin typeface="맑은 고딕"/>
                <a:sym typeface="Wingdings"/>
              </a:rPr>
              <a:t>ⅹ16/28=1,416,825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r>
              <a:rPr lang="en-US" altLang="ko-KR" sz="1200" dirty="0">
                <a:latin typeface="맑은 고딕"/>
                <a:sym typeface="Wingdings"/>
              </a:rPr>
              <a:t>ⅹ0.7%=9,910</a:t>
            </a:r>
            <a:r>
              <a:rPr lang="ko-KR" altLang="en-US" sz="1200" dirty="0" smtClean="0">
                <a:latin typeface="맑은 고딕"/>
                <a:sym typeface="Wingdings"/>
              </a:rPr>
              <a:t>원</a:t>
            </a:r>
            <a:endParaRPr lang="en-US" altLang="ko-KR" sz="1200" dirty="0" smtClean="0">
              <a:latin typeface="맑은 고딕"/>
              <a:sym typeface="Wingdings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+mj-ea"/>
                <a:ea typeface="+mj-ea"/>
              </a:rPr>
              <a:t>하도급 사업장 소속 건설기계조종사</a:t>
            </a:r>
            <a:endParaRPr lang="en-US" altLang="ko-KR" sz="14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>
                <a:latin typeface="+mj-ea"/>
                <a:ea typeface="+mj-ea"/>
              </a:rPr>
              <a:t> </a:t>
            </a:r>
            <a:r>
              <a:rPr lang="en-US" altLang="ko-KR" sz="1400" dirty="0">
                <a:latin typeface="+mj-ea"/>
                <a:sym typeface="Wingdings"/>
              </a:rPr>
              <a:t> </a:t>
            </a:r>
            <a:r>
              <a:rPr lang="en-US" altLang="ko-KR" sz="1200" dirty="0">
                <a:latin typeface="+mj-ea"/>
                <a:sym typeface="Wingdings"/>
              </a:rPr>
              <a:t>2,479,444</a:t>
            </a:r>
            <a:r>
              <a:rPr lang="en-US" altLang="ko-KR" sz="1200" dirty="0">
                <a:latin typeface="맑은 고딕"/>
                <a:sym typeface="Wingdings"/>
              </a:rPr>
              <a:t>ⅹ16/28=1,416,825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r>
              <a:rPr lang="en-US" altLang="ko-KR" sz="1200" dirty="0">
                <a:latin typeface="맑은 고딕"/>
                <a:sym typeface="Wingdings"/>
              </a:rPr>
              <a:t>ⅹ0.7%=9,910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endParaRPr lang="en-US" altLang="ko-KR" sz="1200" dirty="0">
              <a:latin typeface="맑은 고딕"/>
              <a:sym typeface="Wingdings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200" dirty="0">
                <a:latin typeface="+mj-ea"/>
                <a:sym typeface="Wingdings"/>
              </a:rPr>
              <a:t>  2,479,444</a:t>
            </a:r>
            <a:r>
              <a:rPr lang="en-US" altLang="ko-KR" sz="1200" dirty="0">
                <a:latin typeface="맑은 고딕"/>
                <a:sym typeface="Wingdings"/>
              </a:rPr>
              <a:t>ⅹ16/28=1,416,825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r>
              <a:rPr lang="en-US" altLang="ko-KR" sz="1200" dirty="0">
                <a:latin typeface="맑은 고딕"/>
                <a:sym typeface="Wingdings"/>
              </a:rPr>
              <a:t>ⅹ0.7%=9,910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endParaRPr lang="en-US" altLang="ko-KR" sz="1200" dirty="0" smtClean="0">
              <a:latin typeface="+mj-ea"/>
              <a:ea typeface="+mj-ea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97937" y="2087731"/>
            <a:ext cx="362610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부과고지 사업장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  <a:ea typeface="+mj-ea"/>
                <a:sym typeface="Wingdings"/>
              </a:rPr>
              <a:t>‘22. 2. 5.~ ‘22. 2. 20.</a:t>
            </a:r>
            <a:r>
              <a:rPr lang="ko-KR" altLang="en-US" sz="1400" dirty="0" smtClean="0">
                <a:latin typeface="+mj-ea"/>
                <a:ea typeface="+mj-ea"/>
                <a:sym typeface="Wingdings"/>
              </a:rPr>
              <a:t>까지 계약 체결한 경우</a:t>
            </a:r>
            <a:endParaRPr lang="en-US" altLang="ko-KR" sz="1400" dirty="0" smtClean="0">
              <a:latin typeface="+mj-ea"/>
              <a:ea typeface="+mj-ea"/>
              <a:sym typeface="Wingdings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200" dirty="0" smtClean="0">
                <a:latin typeface="+mj-ea"/>
                <a:ea typeface="+mj-ea"/>
                <a:sym typeface="Wingdings"/>
              </a:rPr>
              <a:t>  2,479,444</a:t>
            </a:r>
            <a:r>
              <a:rPr lang="en-US" altLang="ko-KR" sz="1200" dirty="0" smtClean="0">
                <a:latin typeface="맑은 고딕"/>
                <a:ea typeface="맑은 고딕"/>
                <a:sym typeface="Wingdings"/>
              </a:rPr>
              <a:t>ⅹ16/28=1,416,825</a:t>
            </a:r>
            <a:r>
              <a:rPr lang="ko-KR" altLang="en-US" sz="1200" dirty="0" smtClean="0">
                <a:latin typeface="맑은 고딕"/>
                <a:ea typeface="맑은 고딕"/>
                <a:sym typeface="Wingdings"/>
              </a:rPr>
              <a:t>원</a:t>
            </a:r>
            <a:r>
              <a:rPr lang="en-US" altLang="ko-KR" sz="1200" dirty="0" smtClean="0">
                <a:latin typeface="맑은 고딕"/>
                <a:sym typeface="Wingdings"/>
              </a:rPr>
              <a:t>ⅹ0.7%=9,910</a:t>
            </a:r>
            <a:r>
              <a:rPr lang="ko-KR" altLang="en-US" sz="1200" dirty="0" smtClean="0">
                <a:latin typeface="맑은 고딕"/>
                <a:sym typeface="Wingdings"/>
              </a:rPr>
              <a:t>원</a:t>
            </a:r>
            <a:endParaRPr lang="en-US" altLang="ko-KR" sz="1200" dirty="0" smtClean="0">
              <a:latin typeface="맑은 고딕"/>
              <a:sym typeface="Wingdings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200" dirty="0" smtClean="0">
                <a:latin typeface="+mj-ea"/>
                <a:sym typeface="Wingdings"/>
              </a:rPr>
              <a:t>  2,479,444</a:t>
            </a:r>
            <a:r>
              <a:rPr lang="en-US" altLang="ko-KR" sz="1200" dirty="0" smtClean="0">
                <a:latin typeface="맑은 고딕"/>
                <a:sym typeface="Wingdings"/>
              </a:rPr>
              <a:t>ⅹ16/28=1,416,825</a:t>
            </a:r>
            <a:r>
              <a:rPr lang="ko-KR" altLang="en-US" sz="1200" dirty="0">
                <a:latin typeface="맑은 고딕"/>
                <a:sym typeface="Wingdings"/>
              </a:rPr>
              <a:t>원</a:t>
            </a:r>
            <a:r>
              <a:rPr lang="en-US" altLang="ko-KR" sz="1200" dirty="0">
                <a:latin typeface="맑은 고딕"/>
                <a:sym typeface="Wingdings"/>
              </a:rPr>
              <a:t>ⅹ0.7%=9,910</a:t>
            </a:r>
            <a:r>
              <a:rPr lang="ko-KR" altLang="en-US" sz="1200" dirty="0" smtClean="0">
                <a:latin typeface="맑은 고딕"/>
                <a:sym typeface="Wingdings"/>
              </a:rPr>
              <a:t>원</a:t>
            </a:r>
            <a:endParaRPr lang="en-US" altLang="ko-KR" sz="1200" dirty="0" smtClean="0">
              <a:latin typeface="+mj-ea"/>
              <a:ea typeface="+mj-ea"/>
              <a:sym typeface="Wingdings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  <a:ea typeface="+mj-ea"/>
                <a:sym typeface="Wingdings"/>
              </a:rPr>
              <a:t>(</a:t>
            </a:r>
            <a:r>
              <a:rPr lang="ko-KR" altLang="en-US" sz="1400" dirty="0" smtClean="0">
                <a:latin typeface="+mj-ea"/>
                <a:ea typeface="+mj-ea"/>
                <a:sym typeface="Wingdings"/>
              </a:rPr>
              <a:t>사업주</a:t>
            </a:r>
            <a:r>
              <a:rPr lang="en-US" altLang="ko-KR" sz="1400" dirty="0" smtClean="0">
                <a:latin typeface="+mj-ea"/>
                <a:ea typeface="+mj-ea"/>
                <a:sym typeface="Wingdings"/>
              </a:rPr>
              <a:t>, </a:t>
            </a:r>
            <a:r>
              <a:rPr lang="ko-KR" altLang="en-US" sz="1400" dirty="0" smtClean="0">
                <a:latin typeface="+mj-ea"/>
                <a:ea typeface="+mj-ea"/>
                <a:sym typeface="Wingdings"/>
              </a:rPr>
              <a:t>종사자 동일 부담</a:t>
            </a:r>
            <a:r>
              <a:rPr lang="en-US" altLang="ko-KR" sz="1400" dirty="0" smtClean="0">
                <a:latin typeface="+mj-ea"/>
                <a:ea typeface="+mj-ea"/>
                <a:sym typeface="Wingdings"/>
              </a:rPr>
              <a:t>)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7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2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대 이상 보유 또는 타인 사용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4503492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67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판단원칙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err="1" smtClean="0">
                  <a:latin typeface="+mj-ea"/>
                  <a:ea typeface="+mj-ea"/>
                </a:rPr>
                <a:t>현장별</a:t>
              </a:r>
              <a:r>
                <a:rPr lang="en-US" altLang="ko-KR" sz="1400" dirty="0" smtClean="0">
                  <a:latin typeface="+mj-ea"/>
                  <a:ea typeface="+mj-ea"/>
                </a:rPr>
                <a:t>, </a:t>
              </a:r>
              <a:r>
                <a:rPr lang="ko-KR" altLang="en-US" sz="1400" dirty="0" err="1" smtClean="0">
                  <a:latin typeface="+mj-ea"/>
                  <a:ea typeface="+mj-ea"/>
                </a:rPr>
                <a:t>일자별로</a:t>
              </a:r>
              <a:r>
                <a:rPr lang="ko-KR" altLang="en-US" sz="1400" dirty="0" smtClean="0">
                  <a:latin typeface="+mj-ea"/>
                  <a:ea typeface="+mj-ea"/>
                </a:rPr>
                <a:t> 타인사용 여부 판단</a:t>
              </a:r>
              <a:endParaRPr lang="en-US" altLang="ko-KR" sz="1400" dirty="0" smtClean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+mj-ea"/>
                  <a:ea typeface="+mj-ea"/>
                </a:rPr>
                <a:t>예</a:t>
              </a:r>
              <a:r>
                <a:rPr lang="en-US" altLang="ko-KR" sz="1400" dirty="0" smtClean="0">
                  <a:latin typeface="+mj-ea"/>
                  <a:ea typeface="+mj-ea"/>
                </a:rPr>
                <a:t>) </a:t>
              </a:r>
              <a:r>
                <a:rPr lang="ko-KR" altLang="en-US" sz="1400" dirty="0" smtClean="0">
                  <a:latin typeface="+mj-ea"/>
                  <a:ea typeface="+mj-ea"/>
                </a:rPr>
                <a:t>법인의 대표가 특정일에 타인을 사용하지 않고 단독으로 건설현장에 투입된 경우 해당일은 </a:t>
              </a:r>
              <a:r>
                <a:rPr lang="ko-KR" altLang="en-US" sz="1400" dirty="0" err="1" smtClean="0">
                  <a:latin typeface="+mj-ea"/>
                  <a:ea typeface="+mj-ea"/>
                </a:rPr>
                <a:t>특고</a:t>
              </a:r>
              <a:r>
                <a:rPr lang="ko-KR" altLang="en-US" sz="1400" dirty="0" smtClean="0">
                  <a:latin typeface="+mj-ea"/>
                  <a:ea typeface="+mj-ea"/>
                </a:rPr>
                <a:t> 인정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sp>
        <p:nvSpPr>
          <p:cNvPr id="40" name="사각형: 둥근 모서리 66">
            <a:extLst>
              <a:ext uri="{FF2B5EF4-FFF2-40B4-BE49-F238E27FC236}">
                <a16:creationId xmlns:a16="http://schemas.microsoft.com/office/drawing/2014/main" id="{F3EEADFD-6F13-4FC5-879C-529A02B7A472}"/>
              </a:ext>
            </a:extLst>
          </p:cNvPr>
          <p:cNvSpPr/>
          <p:nvPr/>
        </p:nvSpPr>
        <p:spPr>
          <a:xfrm>
            <a:off x="4807670" y="2022949"/>
            <a:ext cx="3806636" cy="4503492"/>
          </a:xfrm>
          <a:prstGeom prst="roundRect">
            <a:avLst>
              <a:gd name="adj" fmla="val 4833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spcAft>
                <a:spcPts val="300"/>
              </a:spcAft>
              <a:defRPr/>
            </a:pPr>
            <a:endParaRPr lang="ko-KR" altLang="en-US" sz="1400" kern="0" spc="-100" dirty="0">
              <a:ln>
                <a:solidFill>
                  <a:srgbClr val="D9D9D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655290" y="4047461"/>
            <a:ext cx="3626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하루에 여러 현장 투입</a:t>
            </a:r>
            <a:endParaRPr lang="en-US" altLang="ko-KR" b="1" dirty="0" smtClean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atin typeface="+mj-ea"/>
                <a:ea typeface="+mj-ea"/>
              </a:rPr>
              <a:t>보험료 중복 부과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927146" y="3724296"/>
            <a:ext cx="36261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보험료 균분 부과 예시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200" dirty="0" smtClean="0">
                <a:latin typeface="+mj-ea"/>
                <a:ea typeface="+mj-ea"/>
              </a:rPr>
              <a:t> 예</a:t>
            </a:r>
            <a:r>
              <a:rPr lang="en-US" altLang="ko-KR" sz="1200" dirty="0" smtClean="0">
                <a:latin typeface="+mj-ea"/>
                <a:ea typeface="+mj-ea"/>
              </a:rPr>
              <a:t>) </a:t>
            </a:r>
            <a:r>
              <a:rPr lang="ko-KR" altLang="en-US" sz="1200" dirty="0" smtClean="0">
                <a:latin typeface="+mj-ea"/>
                <a:ea typeface="+mj-ea"/>
              </a:rPr>
              <a:t>건설기계조종사 갑이 </a:t>
            </a:r>
            <a:r>
              <a:rPr lang="en-US" altLang="ko-KR" sz="1200" dirty="0" smtClean="0">
                <a:latin typeface="+mj-ea"/>
                <a:ea typeface="+mj-ea"/>
              </a:rPr>
              <a:t>2</a:t>
            </a:r>
            <a:r>
              <a:rPr lang="ko-KR" altLang="en-US" sz="1200" dirty="0" smtClean="0">
                <a:latin typeface="+mj-ea"/>
                <a:ea typeface="+mj-ea"/>
              </a:rPr>
              <a:t>개 현장에 투입된 경우</a:t>
            </a:r>
            <a:endParaRPr lang="en-US" altLang="ko-KR" sz="1200" dirty="0" smtClean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200" dirty="0" smtClean="0">
                <a:latin typeface="+mj-ea"/>
                <a:ea typeface="+mj-ea"/>
              </a:rPr>
              <a:t>A</a:t>
            </a:r>
            <a:r>
              <a:rPr lang="ko-KR" altLang="en-US" sz="1200" dirty="0" smtClean="0">
                <a:latin typeface="+mj-ea"/>
                <a:ea typeface="+mj-ea"/>
              </a:rPr>
              <a:t>현장 </a:t>
            </a:r>
            <a:r>
              <a:rPr lang="en-US" altLang="ko-KR" sz="1200" dirty="0" smtClean="0">
                <a:latin typeface="+mj-ea"/>
                <a:ea typeface="+mj-ea"/>
              </a:rPr>
              <a:t>‘22.1.2.~ ‘22. 1. 10.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200" dirty="0" smtClean="0">
                <a:latin typeface="+mj-ea"/>
                <a:ea typeface="+mj-ea"/>
              </a:rPr>
              <a:t>B</a:t>
            </a:r>
            <a:r>
              <a:rPr lang="ko-KR" altLang="en-US" sz="1200" dirty="0" smtClean="0">
                <a:latin typeface="+mj-ea"/>
                <a:ea typeface="+mj-ea"/>
              </a:rPr>
              <a:t>현장 </a:t>
            </a:r>
            <a:r>
              <a:rPr lang="en-US" altLang="ko-KR" sz="1200" dirty="0" smtClean="0">
                <a:latin typeface="+mj-ea"/>
                <a:ea typeface="+mj-ea"/>
              </a:rPr>
              <a:t>‘22. 1. 7. ~ ‘22. 1. 20.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ko-KR" altLang="en-US" sz="1200" dirty="0" err="1" smtClean="0">
                <a:latin typeface="+mj-ea"/>
                <a:ea typeface="+mj-ea"/>
                <a:sym typeface="Wingdings"/>
              </a:rPr>
              <a:t>기준보수액을</a:t>
            </a:r>
            <a:r>
              <a:rPr lang="ko-KR" altLang="en-US" sz="1200" dirty="0" smtClean="0">
                <a:latin typeface="+mj-ea"/>
                <a:ea typeface="+mj-ea"/>
                <a:sym typeface="Wingdings"/>
              </a:rPr>
              <a:t> 일할 계산하여 </a:t>
            </a:r>
            <a:r>
              <a:rPr lang="en-US" altLang="ko-KR" sz="1200" dirty="0" smtClean="0">
                <a:latin typeface="+mj-ea"/>
                <a:ea typeface="+mj-ea"/>
                <a:sym typeface="Wingdings"/>
              </a:rPr>
              <a:t>1/2</a:t>
            </a:r>
            <a:r>
              <a:rPr lang="ko-KR" altLang="en-US" sz="1200" dirty="0" smtClean="0">
                <a:latin typeface="+mj-ea"/>
                <a:ea typeface="+mj-ea"/>
                <a:sym typeface="Wingdings"/>
              </a:rPr>
              <a:t>씩 부과</a:t>
            </a:r>
            <a:endParaRPr lang="en-US" altLang="ko-KR" sz="1200" dirty="0" smtClean="0">
              <a:latin typeface="+mj-ea"/>
              <a:ea typeface="+mj-ea"/>
              <a:sym typeface="Wingdings"/>
            </a:endParaRPr>
          </a:p>
          <a:p>
            <a:pPr marL="171450" indent="-1714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à"/>
            </a:pPr>
            <a:r>
              <a:rPr lang="en-US" altLang="ko-KR" sz="1200" dirty="0" smtClean="0">
                <a:latin typeface="+mj-ea"/>
                <a:ea typeface="+mj-ea"/>
                <a:sym typeface="Wingdings"/>
              </a:rPr>
              <a:t>A</a:t>
            </a:r>
            <a:r>
              <a:rPr lang="ko-KR" altLang="en-US" sz="1200" dirty="0" smtClean="0">
                <a:latin typeface="+mj-ea"/>
                <a:ea typeface="+mj-ea"/>
                <a:sym typeface="Wingdings"/>
              </a:rPr>
              <a:t>현장 </a:t>
            </a:r>
            <a:r>
              <a:rPr lang="en-US" altLang="ko-KR" sz="1200" dirty="0" smtClean="0">
                <a:latin typeface="+mj-ea"/>
                <a:ea typeface="+mj-ea"/>
                <a:sym typeface="Wingdings"/>
              </a:rPr>
              <a:t>2,479,444</a:t>
            </a:r>
            <a:r>
              <a:rPr lang="en-US" altLang="ko-KR" sz="1200" dirty="0" smtClean="0">
                <a:latin typeface="맑은 고딕"/>
                <a:ea typeface="맑은 고딕"/>
                <a:sym typeface="Wingdings"/>
              </a:rPr>
              <a:t>ⅹ9/31=719,838</a:t>
            </a:r>
            <a:r>
              <a:rPr lang="ko-KR" altLang="en-US" sz="1200" dirty="0" smtClean="0">
                <a:latin typeface="맑은 고딕"/>
                <a:ea typeface="맑은 고딕"/>
                <a:sym typeface="Wingdings"/>
              </a:rPr>
              <a:t>원</a:t>
            </a:r>
            <a:r>
              <a:rPr lang="en-US" altLang="ko-KR" sz="1200" dirty="0" smtClean="0">
                <a:latin typeface="맑은 고딕"/>
                <a:ea typeface="맑은 고딕"/>
                <a:sym typeface="Wingdings"/>
              </a:rPr>
              <a:t>ⅹ1.4%=10,070</a:t>
            </a:r>
            <a:r>
              <a:rPr lang="ko-KR" altLang="en-US" sz="1200" dirty="0" smtClean="0">
                <a:latin typeface="맑은 고딕"/>
                <a:ea typeface="맑은 고딕"/>
                <a:sym typeface="Wingdings"/>
              </a:rPr>
              <a:t>원</a:t>
            </a:r>
            <a:r>
              <a:rPr lang="en-US" altLang="ko-KR" sz="1200" dirty="0" smtClean="0">
                <a:latin typeface="맑은 고딕"/>
                <a:ea typeface="맑은 고딕"/>
                <a:sym typeface="Wingdings"/>
              </a:rPr>
              <a:t>ⅹ1/2=5,030</a:t>
            </a:r>
            <a:r>
              <a:rPr lang="ko-KR" altLang="en-US" sz="1200" dirty="0" smtClean="0">
                <a:latin typeface="맑은 고딕"/>
                <a:ea typeface="맑은 고딕"/>
                <a:sym typeface="Wingdings"/>
              </a:rPr>
              <a:t>원</a:t>
            </a:r>
            <a:endParaRPr lang="en-US" altLang="ko-KR" sz="1200" dirty="0" smtClean="0">
              <a:latin typeface="맑은 고딕"/>
              <a:ea typeface="맑은 고딕"/>
              <a:sym typeface="Wingdings"/>
            </a:endParaRPr>
          </a:p>
          <a:p>
            <a:pPr marL="171450" indent="-1714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à"/>
            </a:pPr>
            <a:r>
              <a:rPr lang="en-US" altLang="ko-KR" sz="1200" dirty="0" smtClean="0">
                <a:latin typeface="맑은 고딕"/>
                <a:ea typeface="맑은 고딕"/>
                <a:sym typeface="Wingdings"/>
              </a:rPr>
              <a:t>B</a:t>
            </a:r>
            <a:r>
              <a:rPr lang="ko-KR" altLang="en-US" sz="1200" dirty="0" smtClean="0">
                <a:latin typeface="맑은 고딕"/>
                <a:ea typeface="맑은 고딕"/>
                <a:sym typeface="Wingdings"/>
              </a:rPr>
              <a:t>현장</a:t>
            </a:r>
            <a:r>
              <a:rPr lang="en-US" altLang="ko-KR" sz="1200" dirty="0" smtClean="0">
                <a:latin typeface="+mj-ea"/>
                <a:sym typeface="Wingdings"/>
              </a:rPr>
              <a:t>2,479,444</a:t>
            </a:r>
            <a:r>
              <a:rPr lang="en-US" altLang="ko-KR" sz="1200" dirty="0" smtClean="0">
                <a:latin typeface="맑은 고딕"/>
                <a:sym typeface="Wingdings"/>
              </a:rPr>
              <a:t>ⅹ14/31=1,119,748</a:t>
            </a:r>
            <a:r>
              <a:rPr lang="ko-KR" altLang="en-US" sz="1200" dirty="0" smtClean="0">
                <a:latin typeface="맑은 고딕"/>
                <a:sym typeface="Wingdings"/>
              </a:rPr>
              <a:t>원</a:t>
            </a:r>
            <a:r>
              <a:rPr lang="en-US" altLang="ko-KR" sz="1200" dirty="0">
                <a:latin typeface="맑은 고딕"/>
                <a:sym typeface="Wingdings"/>
              </a:rPr>
              <a:t>ⅹ1.4%=</a:t>
            </a:r>
            <a:r>
              <a:rPr lang="en-US" altLang="ko-KR" sz="1200" dirty="0" smtClean="0">
                <a:latin typeface="맑은 고딕"/>
                <a:sym typeface="Wingdings"/>
              </a:rPr>
              <a:t>15,670</a:t>
            </a:r>
            <a:r>
              <a:rPr lang="ko-KR" altLang="en-US" sz="1200" dirty="0" smtClean="0">
                <a:latin typeface="맑은 고딕"/>
                <a:sym typeface="Wingdings"/>
              </a:rPr>
              <a:t>원</a:t>
            </a:r>
            <a:r>
              <a:rPr lang="en-US" altLang="ko-KR" sz="1200" dirty="0" smtClean="0">
                <a:latin typeface="맑은 고딕"/>
                <a:sym typeface="Wingdings"/>
              </a:rPr>
              <a:t>ⅹ1/2=7,830</a:t>
            </a:r>
            <a:r>
              <a:rPr lang="ko-KR" altLang="en-US" sz="1200" dirty="0" smtClean="0">
                <a:latin typeface="맑은 고딕"/>
                <a:sym typeface="Wingdings"/>
              </a:rPr>
              <a:t>원</a:t>
            </a:r>
            <a:endParaRPr lang="en-US" altLang="ko-KR" sz="1200" dirty="0">
              <a:latin typeface="맑은 고딕"/>
              <a:sym typeface="Wingdings"/>
            </a:endParaRPr>
          </a:p>
          <a:p>
            <a:pPr marL="171450" indent="-1714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à"/>
            </a:pPr>
            <a:endParaRPr lang="en-US" altLang="ko-KR" sz="1200" dirty="0" smtClean="0">
              <a:latin typeface="+mj-ea"/>
              <a:ea typeface="+mj-ea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97937" y="2087731"/>
            <a:ext cx="3626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판단원칙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dist"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  <a:sym typeface="Wingdings"/>
              </a:rPr>
              <a:t>건설기계조종사가 </a:t>
            </a:r>
            <a:r>
              <a:rPr lang="en-US" altLang="ko-KR" sz="1400" dirty="0" smtClean="0">
                <a:latin typeface="+mj-ea"/>
                <a:ea typeface="+mj-ea"/>
                <a:sym typeface="Wingdings"/>
              </a:rPr>
              <a:t>2 </a:t>
            </a:r>
            <a:r>
              <a:rPr lang="ko-KR" altLang="en-US" sz="1400" dirty="0" smtClean="0">
                <a:latin typeface="+mj-ea"/>
                <a:ea typeface="+mj-ea"/>
                <a:sym typeface="Wingdings"/>
              </a:rPr>
              <a:t>이상 현장에 투입되어 </a:t>
            </a:r>
            <a:r>
              <a:rPr lang="ko-KR" altLang="en-US" sz="1400" dirty="0" err="1" smtClean="0">
                <a:latin typeface="+mj-ea"/>
                <a:ea typeface="+mj-ea"/>
                <a:sym typeface="Wingdings"/>
              </a:rPr>
              <a:t>피보험자격</a:t>
            </a:r>
            <a:r>
              <a:rPr lang="ko-KR" altLang="en-US" sz="1400" dirty="0" smtClean="0">
                <a:latin typeface="+mj-ea"/>
                <a:ea typeface="+mj-ea"/>
                <a:sym typeface="Wingdings"/>
              </a:rPr>
              <a:t> 취득 기간이 중복되는 기간의</a:t>
            </a:r>
            <a:endParaRPr lang="en-US" altLang="ko-KR" sz="1400" dirty="0" smtClean="0">
              <a:latin typeface="+mj-ea"/>
              <a:ea typeface="+mj-ea"/>
              <a:sym typeface="Wingdings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  <a:sym typeface="Wingdings"/>
              </a:rPr>
              <a:t>보험료는 균분 부과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675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 bwMode="auto">
          <a:xfrm>
            <a:off x="792982" y="3378789"/>
            <a:ext cx="3461648" cy="500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b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2019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년도 소속기관 부패방지 시책평가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kumimoji="1" lang="ko-KR" altLang="en-US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감사실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kumimoji="1" lang="ko-KR" altLang="en-US" sz="2000" b="1" dirty="0">
              <a:solidFill>
                <a:prstClr val="white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CB57C0-5DC3-4DA4-ACEB-A6FDF8D17936}"/>
              </a:ext>
            </a:extLst>
          </p:cNvPr>
          <p:cNvGrpSpPr/>
          <p:nvPr/>
        </p:nvGrpSpPr>
        <p:grpSpPr>
          <a:xfrm>
            <a:off x="34976" y="371588"/>
            <a:ext cx="7514705" cy="623857"/>
            <a:chOff x="34976" y="371588"/>
            <a:chExt cx="7514704" cy="62385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A779AFF-381C-4A0F-86AB-0D1B43FD6530}"/>
                </a:ext>
              </a:extLst>
            </p:cNvPr>
            <p:cNvSpPr/>
            <p:nvPr/>
          </p:nvSpPr>
          <p:spPr>
            <a:xfrm>
              <a:off x="34976" y="467374"/>
              <a:ext cx="7514704" cy="5280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BF6429D-01AA-4A10-95EC-27C3FD67F666}"/>
                </a:ext>
              </a:extLst>
            </p:cNvPr>
            <p:cNvSpPr/>
            <p:nvPr/>
          </p:nvSpPr>
          <p:spPr>
            <a:xfrm>
              <a:off x="616297" y="371588"/>
              <a:ext cx="62832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spcBef>
                  <a:spcPts val="600"/>
                </a:spcBef>
                <a:defRPr/>
              </a:pP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입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  <a:latin typeface="중간안상수체"/>
                  <a:ea typeface="중간안상수체"/>
                </a:rPr>
                <a:t>·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이직</a:t>
              </a:r>
              <a:r>
                <a:rPr lang="en-US" altLang="ko-KR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,  </a:t>
              </a:r>
              <a:r>
                <a:rPr lang="ko-KR" altLang="en-US" sz="3100" b="1" kern="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피보험자격</a:t>
              </a:r>
              <a:r>
                <a:rPr lang="ko-KR" altLang="en-US" sz="3100" b="1" kern="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43A5A"/>
                  </a:solidFill>
                </a:rPr>
                <a:t> 신고</a:t>
              </a:r>
              <a:endParaRPr lang="ko-KR" altLang="en-US" sz="3100" b="1" kern="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43A5A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0" y="0"/>
            <a:ext cx="9144000" cy="202223"/>
            <a:chOff x="0" y="0"/>
            <a:chExt cx="9144000" cy="279400"/>
          </a:xfrm>
        </p:grpSpPr>
        <p:sp>
          <p:nvSpPr>
            <p:cNvPr id="21" name="자유형 20"/>
            <p:cNvSpPr/>
            <p:nvPr/>
          </p:nvSpPr>
          <p:spPr>
            <a:xfrm rot="10800000">
              <a:off x="0" y="0"/>
              <a:ext cx="9144000" cy="2794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B0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 rot="10800000" flipH="1">
              <a:off x="0" y="0"/>
              <a:ext cx="9144000" cy="190500"/>
            </a:xfrm>
            <a:custGeom>
              <a:avLst/>
              <a:gdLst>
                <a:gd name="connsiteX0" fmla="*/ 9144000 w 9144000"/>
                <a:gd name="connsiteY0" fmla="*/ 0 h 1259931"/>
                <a:gd name="connsiteX1" fmla="*/ 9144000 w 9144000"/>
                <a:gd name="connsiteY1" fmla="*/ 1259931 h 1259931"/>
                <a:gd name="connsiteX2" fmla="*/ 0 w 9144000"/>
                <a:gd name="connsiteY2" fmla="*/ 1259931 h 1259931"/>
                <a:gd name="connsiteX3" fmla="*/ 0 w 9144000"/>
                <a:gd name="connsiteY3" fmla="*/ 564606 h 1259931"/>
                <a:gd name="connsiteX4" fmla="*/ 8933033 w 9144000"/>
                <a:gd name="connsiteY4" fmla="*/ 62664 h 125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59931">
                  <a:moveTo>
                    <a:pt x="9144000" y="0"/>
                  </a:moveTo>
                  <a:lnTo>
                    <a:pt x="9144000" y="1259931"/>
                  </a:lnTo>
                  <a:lnTo>
                    <a:pt x="0" y="1259931"/>
                  </a:lnTo>
                  <a:lnTo>
                    <a:pt x="0" y="564606"/>
                  </a:lnTo>
                  <a:cubicBezTo>
                    <a:pt x="4197231" y="564606"/>
                    <a:pt x="7748766" y="353464"/>
                    <a:pt x="8933033" y="62664"/>
                  </a:cubicBezTo>
                  <a:close/>
                </a:path>
              </a:pathLst>
            </a:custGeom>
            <a:solidFill>
              <a:srgbClr val="006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11188" y="511839"/>
            <a:ext cx="0" cy="144721"/>
            <a:chOff x="516732" y="651669"/>
            <a:chExt cx="0" cy="256381"/>
          </a:xfrm>
        </p:grpSpPr>
        <p:cxnSp>
          <p:nvCxnSpPr>
            <p:cNvPr id="32" name="직선 연결선 31"/>
            <p:cNvCxnSpPr/>
            <p:nvPr/>
          </p:nvCxnSpPr>
          <p:spPr>
            <a:xfrm flipV="1">
              <a:off x="516732" y="651669"/>
              <a:ext cx="0" cy="130175"/>
            </a:xfrm>
            <a:prstGeom prst="line">
              <a:avLst/>
            </a:prstGeom>
            <a:ln w="69850">
              <a:solidFill>
                <a:srgbClr val="006C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516732" y="777875"/>
              <a:ext cx="0" cy="130175"/>
            </a:xfrm>
            <a:prstGeom prst="line">
              <a:avLst/>
            </a:prstGeom>
            <a:ln w="69850">
              <a:solidFill>
                <a:srgbClr val="00B0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B59AB27F-4623-4381-B974-457B974B8110}"/>
              </a:ext>
            </a:extLst>
          </p:cNvPr>
          <p:cNvGrpSpPr/>
          <p:nvPr/>
        </p:nvGrpSpPr>
        <p:grpSpPr>
          <a:xfrm>
            <a:off x="609779" y="2022949"/>
            <a:ext cx="3717124" cy="4503492"/>
            <a:chOff x="1470520" y="2485901"/>
            <a:chExt cx="3758582" cy="1700780"/>
          </a:xfrm>
        </p:grpSpPr>
        <p:sp>
          <p:nvSpPr>
            <p:cNvPr id="42" name="사각형: 둥근 모서리 66">
              <a:extLst>
                <a:ext uri="{FF2B5EF4-FFF2-40B4-BE49-F238E27FC236}">
                  <a16:creationId xmlns:a16="http://schemas.microsoft.com/office/drawing/2014/main" id="{F3EEADFD-6F13-4FC5-879C-529A02B7A472}"/>
                </a:ext>
              </a:extLst>
            </p:cNvPr>
            <p:cNvSpPr/>
            <p:nvPr/>
          </p:nvSpPr>
          <p:spPr>
            <a:xfrm>
              <a:off x="1470520" y="2485901"/>
              <a:ext cx="3758582" cy="1700780"/>
            </a:xfrm>
            <a:prstGeom prst="roundRect">
              <a:avLst>
                <a:gd name="adj" fmla="val 4833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>
                <a:spcAft>
                  <a:spcPts val="300"/>
                </a:spcAft>
                <a:defRPr/>
              </a:pPr>
              <a:endParaRPr lang="ko-KR" altLang="en-US" sz="1400" kern="0" spc="-100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7727E7-0ADD-433F-B06E-661D916C74AD}"/>
                </a:ext>
              </a:extLst>
            </p:cNvPr>
            <p:cNvSpPr/>
            <p:nvPr/>
          </p:nvSpPr>
          <p:spPr>
            <a:xfrm>
              <a:off x="1516539" y="2517155"/>
              <a:ext cx="3666545" cy="67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중고딕" panose="02030600000101010101" pitchFamily="18" charset="-127"/>
                  <a:ea typeface="HY중고딕" panose="02030600000101010101" pitchFamily="18" charset="-127"/>
                </a:rPr>
                <a:t>신고원칙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>
                <a:lnSpc>
                  <a:spcPct val="150000"/>
                </a:lnSpc>
                <a:buClr>
                  <a:schemeClr val="accent1">
                    <a:lumMod val="50000"/>
                  </a:schemeClr>
                </a:buClr>
              </a:pPr>
              <a:r>
                <a:rPr lang="ko-KR" altLang="en-US" sz="1400" dirty="0" smtClean="0">
                  <a:latin typeface="+mj-ea"/>
                  <a:ea typeface="+mj-ea"/>
                </a:rPr>
                <a:t>보험가입자는 특수형태근로종사자가 노무를 제공받거나 제공받지 아니하게 된 경우 사유 발생 월의 다음 달 </a:t>
              </a:r>
              <a:r>
                <a:rPr lang="en-US" altLang="ko-KR" sz="1400" dirty="0" smtClean="0">
                  <a:latin typeface="+mj-ea"/>
                  <a:ea typeface="+mj-ea"/>
                </a:rPr>
                <a:t>15</a:t>
              </a:r>
              <a:r>
                <a:rPr lang="ko-KR" altLang="en-US" sz="1400" dirty="0" smtClean="0">
                  <a:latin typeface="+mj-ea"/>
                  <a:ea typeface="+mj-ea"/>
                </a:rPr>
                <a:t>일까지 공단에 </a:t>
              </a:r>
              <a:r>
                <a:rPr lang="ko-KR" altLang="en-US" sz="1400" dirty="0" err="1" smtClean="0">
                  <a:latin typeface="+mj-ea"/>
                  <a:ea typeface="+mj-ea"/>
                </a:rPr>
                <a:t>입직</a:t>
              </a:r>
              <a:r>
                <a:rPr lang="en-US" altLang="ko-KR" sz="1400" dirty="0" smtClean="0">
                  <a:latin typeface="중간안상수체"/>
                  <a:ea typeface="중간안상수체"/>
                </a:rPr>
                <a:t>·</a:t>
              </a:r>
              <a:r>
                <a:rPr lang="ko-KR" altLang="en-US" sz="1400" dirty="0" smtClean="0">
                  <a:latin typeface="+mj-ea"/>
                  <a:ea typeface="+mj-ea"/>
                </a:rPr>
                <a:t>이직 신고</a:t>
              </a:r>
              <a:endParaRPr lang="en-US" altLang="ko-KR" sz="1400" dirty="0" smtClean="0">
                <a:latin typeface="+mj-ea"/>
                <a:ea typeface="+mj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34988" y="1434310"/>
            <a:ext cx="2928413" cy="342899"/>
            <a:chOff x="2507203" y="1777635"/>
            <a:chExt cx="2928413" cy="342899"/>
          </a:xfrm>
        </p:grpSpPr>
        <p:sp>
          <p:nvSpPr>
            <p:cNvPr id="24" name="TextBox 23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 산재보험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5254342" y="1409966"/>
            <a:ext cx="2928413" cy="342899"/>
            <a:chOff x="2507203" y="1777635"/>
            <a:chExt cx="2928413" cy="342899"/>
          </a:xfrm>
        </p:grpSpPr>
        <p:sp>
          <p:nvSpPr>
            <p:cNvPr id="35" name="TextBox 34"/>
            <p:cNvSpPr txBox="1"/>
            <p:nvPr/>
          </p:nvSpPr>
          <p:spPr>
            <a:xfrm>
              <a:off x="2821534" y="1777635"/>
              <a:ext cx="2614082" cy="342899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ko-KR" altLang="en-US" sz="2400" spc="-1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     고용보험</a:t>
              </a:r>
              <a:endParaRPr lang="ko-KR" altLang="en-US" sz="24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2507203" y="1782397"/>
              <a:ext cx="289995" cy="338137"/>
              <a:chOff x="1717675" y="1401237"/>
              <a:chExt cx="353440" cy="412115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1909761" y="1401237"/>
                <a:ext cx="161354" cy="173485"/>
              </a:xfrm>
              <a:custGeom>
                <a:avLst/>
                <a:gdLst>
                  <a:gd name="T0" fmla="*/ 97 w 280"/>
                  <a:gd name="T1" fmla="*/ 277 h 302"/>
                  <a:gd name="T2" fmla="*/ 6 w 280"/>
                  <a:gd name="T3" fmla="*/ 183 h 302"/>
                  <a:gd name="T4" fmla="*/ 19 w 280"/>
                  <a:gd name="T5" fmla="*/ 104 h 302"/>
                  <a:gd name="T6" fmla="*/ 91 w 280"/>
                  <a:gd name="T7" fmla="*/ 36 h 302"/>
                  <a:gd name="T8" fmla="*/ 262 w 280"/>
                  <a:gd name="T9" fmla="*/ 109 h 302"/>
                  <a:gd name="T10" fmla="*/ 261 w 280"/>
                  <a:gd name="T11" fmla="*/ 189 h 302"/>
                  <a:gd name="T12" fmla="*/ 259 w 280"/>
                  <a:gd name="T13" fmla="*/ 196 h 302"/>
                  <a:gd name="T14" fmla="*/ 264 w 280"/>
                  <a:gd name="T15" fmla="*/ 196 h 302"/>
                  <a:gd name="T16" fmla="*/ 174 w 280"/>
                  <a:gd name="T17" fmla="*/ 276 h 302"/>
                  <a:gd name="T18" fmla="*/ 153 w 280"/>
                  <a:gd name="T19" fmla="*/ 282 h 302"/>
                  <a:gd name="T20" fmla="*/ 119 w 280"/>
                  <a:gd name="T21" fmla="*/ 275 h 302"/>
                  <a:gd name="T22" fmla="*/ 97 w 280"/>
                  <a:gd name="T23" fmla="*/ 27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0" h="302">
                    <a:moveTo>
                      <a:pt x="97" y="277"/>
                    </a:moveTo>
                    <a:cubicBezTo>
                      <a:pt x="82" y="300"/>
                      <a:pt x="6" y="183"/>
                      <a:pt x="6" y="183"/>
                    </a:cubicBezTo>
                    <a:cubicBezTo>
                      <a:pt x="0" y="165"/>
                      <a:pt x="18" y="103"/>
                      <a:pt x="19" y="104"/>
                    </a:cubicBezTo>
                    <a:cubicBezTo>
                      <a:pt x="13" y="89"/>
                      <a:pt x="74" y="31"/>
                      <a:pt x="91" y="36"/>
                    </a:cubicBezTo>
                    <a:cubicBezTo>
                      <a:pt x="90" y="0"/>
                      <a:pt x="271" y="41"/>
                      <a:pt x="262" y="109"/>
                    </a:cubicBezTo>
                    <a:cubicBezTo>
                      <a:pt x="270" y="112"/>
                      <a:pt x="280" y="194"/>
                      <a:pt x="261" y="189"/>
                    </a:cubicBezTo>
                    <a:cubicBezTo>
                      <a:pt x="258" y="191"/>
                      <a:pt x="257" y="194"/>
                      <a:pt x="259" y="196"/>
                    </a:cubicBezTo>
                    <a:cubicBezTo>
                      <a:pt x="260" y="194"/>
                      <a:pt x="262" y="194"/>
                      <a:pt x="264" y="196"/>
                    </a:cubicBezTo>
                    <a:cubicBezTo>
                      <a:pt x="249" y="215"/>
                      <a:pt x="189" y="302"/>
                      <a:pt x="174" y="276"/>
                    </a:cubicBezTo>
                    <a:cubicBezTo>
                      <a:pt x="170" y="284"/>
                      <a:pt x="155" y="276"/>
                      <a:pt x="153" y="282"/>
                    </a:cubicBezTo>
                    <a:cubicBezTo>
                      <a:pt x="154" y="282"/>
                      <a:pt x="117" y="279"/>
                      <a:pt x="119" y="275"/>
                    </a:cubicBezTo>
                    <a:cubicBezTo>
                      <a:pt x="120" y="275"/>
                      <a:pt x="102" y="278"/>
                      <a:pt x="97" y="277"/>
                    </a:cubicBezTo>
                  </a:path>
                </a:pathLst>
              </a:custGeom>
              <a:solidFill>
                <a:srgbClr val="FCB8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1717675" y="1404498"/>
                <a:ext cx="353440" cy="408854"/>
              </a:xfrm>
              <a:custGeom>
                <a:avLst/>
                <a:gdLst>
                  <a:gd name="T0" fmla="*/ 140 w 389"/>
                  <a:gd name="T1" fmla="*/ 377 h 392"/>
                  <a:gd name="T2" fmla="*/ 24 w 389"/>
                  <a:gd name="T3" fmla="*/ 262 h 392"/>
                  <a:gd name="T4" fmla="*/ 22 w 389"/>
                  <a:gd name="T5" fmla="*/ 172 h 392"/>
                  <a:gd name="T6" fmla="*/ 76 w 389"/>
                  <a:gd name="T7" fmla="*/ 95 h 392"/>
                  <a:gd name="T8" fmla="*/ 164 w 389"/>
                  <a:gd name="T9" fmla="*/ 42 h 392"/>
                  <a:gd name="T10" fmla="*/ 175 w 389"/>
                  <a:gd name="T11" fmla="*/ 43 h 392"/>
                  <a:gd name="T12" fmla="*/ 179 w 389"/>
                  <a:gd name="T13" fmla="*/ 45 h 392"/>
                  <a:gd name="T14" fmla="*/ 180 w 389"/>
                  <a:gd name="T15" fmla="*/ 44 h 392"/>
                  <a:gd name="T16" fmla="*/ 328 w 389"/>
                  <a:gd name="T17" fmla="*/ 100 h 392"/>
                  <a:gd name="T18" fmla="*/ 359 w 389"/>
                  <a:gd name="T19" fmla="*/ 143 h 392"/>
                  <a:gd name="T20" fmla="*/ 362 w 389"/>
                  <a:gd name="T21" fmla="*/ 178 h 392"/>
                  <a:gd name="T22" fmla="*/ 358 w 389"/>
                  <a:gd name="T23" fmla="*/ 260 h 392"/>
                  <a:gd name="T24" fmla="*/ 355 w 389"/>
                  <a:gd name="T25" fmla="*/ 270 h 392"/>
                  <a:gd name="T26" fmla="*/ 362 w 389"/>
                  <a:gd name="T27" fmla="*/ 270 h 392"/>
                  <a:gd name="T28" fmla="*/ 362 w 389"/>
                  <a:gd name="T29" fmla="*/ 272 h 392"/>
                  <a:gd name="T30" fmla="*/ 314 w 389"/>
                  <a:gd name="T31" fmla="*/ 344 h 392"/>
                  <a:gd name="T32" fmla="*/ 313 w 389"/>
                  <a:gd name="T33" fmla="*/ 342 h 392"/>
                  <a:gd name="T34" fmla="*/ 300 w 389"/>
                  <a:gd name="T35" fmla="*/ 346 h 392"/>
                  <a:gd name="T36" fmla="*/ 281 w 389"/>
                  <a:gd name="T37" fmla="*/ 357 h 392"/>
                  <a:gd name="T38" fmla="*/ 242 w 389"/>
                  <a:gd name="T39" fmla="*/ 376 h 392"/>
                  <a:gd name="T40" fmla="*/ 234 w 389"/>
                  <a:gd name="T41" fmla="*/ 380 h 392"/>
                  <a:gd name="T42" fmla="*/ 213 w 389"/>
                  <a:gd name="T43" fmla="*/ 377 h 392"/>
                  <a:gd name="T44" fmla="*/ 169 w 389"/>
                  <a:gd name="T45" fmla="*/ 374 h 392"/>
                  <a:gd name="T46" fmla="*/ 160 w 389"/>
                  <a:gd name="T47" fmla="*/ 374 h 392"/>
                  <a:gd name="T48" fmla="*/ 140 w 389"/>
                  <a:gd name="T49" fmla="*/ 37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9" h="392">
                    <a:moveTo>
                      <a:pt x="140" y="377"/>
                    </a:moveTo>
                    <a:cubicBezTo>
                      <a:pt x="130" y="392"/>
                      <a:pt x="0" y="275"/>
                      <a:pt x="24" y="262"/>
                    </a:cubicBezTo>
                    <a:cubicBezTo>
                      <a:pt x="4" y="256"/>
                      <a:pt x="22" y="182"/>
                      <a:pt x="22" y="172"/>
                    </a:cubicBezTo>
                    <a:cubicBezTo>
                      <a:pt x="21" y="162"/>
                      <a:pt x="64" y="90"/>
                      <a:pt x="76" y="95"/>
                    </a:cubicBezTo>
                    <a:cubicBezTo>
                      <a:pt x="83" y="63"/>
                      <a:pt x="159" y="60"/>
                      <a:pt x="164" y="42"/>
                    </a:cubicBezTo>
                    <a:cubicBezTo>
                      <a:pt x="165" y="41"/>
                      <a:pt x="172" y="42"/>
                      <a:pt x="175" y="43"/>
                    </a:cubicBezTo>
                    <a:cubicBezTo>
                      <a:pt x="174" y="44"/>
                      <a:pt x="183" y="30"/>
                      <a:pt x="179" y="45"/>
                    </a:cubicBezTo>
                    <a:cubicBezTo>
                      <a:pt x="179" y="44"/>
                      <a:pt x="180" y="44"/>
                      <a:pt x="180" y="44"/>
                    </a:cubicBezTo>
                    <a:cubicBezTo>
                      <a:pt x="192" y="0"/>
                      <a:pt x="321" y="102"/>
                      <a:pt x="328" y="100"/>
                    </a:cubicBezTo>
                    <a:cubicBezTo>
                      <a:pt x="327" y="109"/>
                      <a:pt x="358" y="126"/>
                      <a:pt x="359" y="143"/>
                    </a:cubicBezTo>
                    <a:cubicBezTo>
                      <a:pt x="360" y="148"/>
                      <a:pt x="363" y="171"/>
                      <a:pt x="362" y="178"/>
                    </a:cubicBezTo>
                    <a:cubicBezTo>
                      <a:pt x="389" y="187"/>
                      <a:pt x="366" y="262"/>
                      <a:pt x="358" y="260"/>
                    </a:cubicBezTo>
                    <a:cubicBezTo>
                      <a:pt x="358" y="262"/>
                      <a:pt x="356" y="268"/>
                      <a:pt x="355" y="270"/>
                    </a:cubicBezTo>
                    <a:cubicBezTo>
                      <a:pt x="356" y="267"/>
                      <a:pt x="358" y="267"/>
                      <a:pt x="362" y="270"/>
                    </a:cubicBezTo>
                    <a:cubicBezTo>
                      <a:pt x="361" y="271"/>
                      <a:pt x="361" y="271"/>
                      <a:pt x="362" y="272"/>
                    </a:cubicBezTo>
                    <a:cubicBezTo>
                      <a:pt x="355" y="271"/>
                      <a:pt x="314" y="341"/>
                      <a:pt x="314" y="344"/>
                    </a:cubicBezTo>
                    <a:cubicBezTo>
                      <a:pt x="311" y="343"/>
                      <a:pt x="311" y="342"/>
                      <a:pt x="313" y="342"/>
                    </a:cubicBezTo>
                    <a:cubicBezTo>
                      <a:pt x="301" y="342"/>
                      <a:pt x="310" y="349"/>
                      <a:pt x="300" y="346"/>
                    </a:cubicBezTo>
                    <a:cubicBezTo>
                      <a:pt x="298" y="354"/>
                      <a:pt x="291" y="362"/>
                      <a:pt x="281" y="357"/>
                    </a:cubicBezTo>
                    <a:cubicBezTo>
                      <a:pt x="280" y="359"/>
                      <a:pt x="240" y="390"/>
                      <a:pt x="242" y="376"/>
                    </a:cubicBezTo>
                    <a:cubicBezTo>
                      <a:pt x="240" y="380"/>
                      <a:pt x="234" y="392"/>
                      <a:pt x="234" y="380"/>
                    </a:cubicBezTo>
                    <a:cubicBezTo>
                      <a:pt x="232" y="380"/>
                      <a:pt x="209" y="387"/>
                      <a:pt x="213" y="377"/>
                    </a:cubicBezTo>
                    <a:cubicBezTo>
                      <a:pt x="200" y="376"/>
                      <a:pt x="186" y="377"/>
                      <a:pt x="169" y="374"/>
                    </a:cubicBezTo>
                    <a:cubicBezTo>
                      <a:pt x="167" y="384"/>
                      <a:pt x="160" y="379"/>
                      <a:pt x="160" y="374"/>
                    </a:cubicBezTo>
                    <a:cubicBezTo>
                      <a:pt x="154" y="373"/>
                      <a:pt x="145" y="378"/>
                      <a:pt x="140" y="377"/>
                    </a:cubicBezTo>
                  </a:path>
                </a:pathLst>
              </a:custGeom>
              <a:solidFill>
                <a:srgbClr val="006CB6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sp>
        <p:nvSpPr>
          <p:cNvPr id="40" name="사각형: 둥근 모서리 66">
            <a:extLst>
              <a:ext uri="{FF2B5EF4-FFF2-40B4-BE49-F238E27FC236}">
                <a16:creationId xmlns:a16="http://schemas.microsoft.com/office/drawing/2014/main" id="{F3EEADFD-6F13-4FC5-879C-529A02B7A472}"/>
              </a:ext>
            </a:extLst>
          </p:cNvPr>
          <p:cNvSpPr/>
          <p:nvPr/>
        </p:nvSpPr>
        <p:spPr>
          <a:xfrm>
            <a:off x="4807670" y="2022949"/>
            <a:ext cx="3806636" cy="4503492"/>
          </a:xfrm>
          <a:prstGeom prst="roundRect">
            <a:avLst>
              <a:gd name="adj" fmla="val 4833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spcAft>
                <a:spcPts val="300"/>
              </a:spcAft>
              <a:defRPr/>
            </a:pPr>
            <a:endParaRPr lang="ko-KR" altLang="en-US" sz="1400" kern="0" spc="-100" dirty="0">
              <a:ln>
                <a:solidFill>
                  <a:srgbClr val="D9D9D9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655290" y="4047461"/>
            <a:ext cx="3626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이중 </a:t>
            </a:r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입직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  <a:ea typeface="+mj-ea"/>
              </a:rPr>
              <a:t>2</a:t>
            </a:r>
            <a:r>
              <a:rPr lang="ko-KR" altLang="en-US" sz="1400" dirty="0" smtClean="0">
                <a:latin typeface="+mj-ea"/>
                <a:ea typeface="+mj-ea"/>
              </a:rPr>
              <a:t>개 이상 사업장에서 건설기계조종사로 운전하는 경우 노무 제공하는 날에 해당 사업장</a:t>
            </a:r>
            <a:r>
              <a:rPr lang="en-US" altLang="ko-KR" sz="1400" dirty="0" smtClean="0">
                <a:latin typeface="+mj-ea"/>
                <a:ea typeface="+mj-ea"/>
              </a:rPr>
              <a:t>(</a:t>
            </a:r>
            <a:r>
              <a:rPr lang="ko-KR" altLang="en-US" sz="1400" dirty="0" smtClean="0">
                <a:latin typeface="+mj-ea"/>
                <a:ea typeface="+mj-ea"/>
              </a:rPr>
              <a:t>건설현장</a:t>
            </a:r>
            <a:r>
              <a:rPr lang="en-US" altLang="ko-KR" sz="1400" dirty="0" smtClean="0">
                <a:latin typeface="+mj-ea"/>
                <a:ea typeface="+mj-ea"/>
              </a:rPr>
              <a:t>)</a:t>
            </a:r>
            <a:r>
              <a:rPr lang="ko-KR" altLang="en-US" sz="1400" dirty="0" smtClean="0">
                <a:latin typeface="+mj-ea"/>
                <a:ea typeface="+mj-ea"/>
              </a:rPr>
              <a:t>에 </a:t>
            </a:r>
            <a:r>
              <a:rPr lang="ko-KR" altLang="en-US" sz="1400" dirty="0" err="1" smtClean="0">
                <a:latin typeface="+mj-ea"/>
                <a:ea typeface="+mj-ea"/>
              </a:rPr>
              <a:t>전속성</a:t>
            </a:r>
            <a:r>
              <a:rPr lang="ko-KR" altLang="en-US" sz="1400" dirty="0" smtClean="0">
                <a:latin typeface="+mj-ea"/>
                <a:ea typeface="+mj-ea"/>
              </a:rPr>
              <a:t> 있는 것으로 인정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931870" y="4284196"/>
            <a:ext cx="3626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이중 취득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altLang="ko-KR" sz="1400" dirty="0" smtClean="0">
                <a:latin typeface="+mj-ea"/>
                <a:ea typeface="+mj-ea"/>
              </a:rPr>
              <a:t>2</a:t>
            </a:r>
            <a:r>
              <a:rPr lang="ko-KR" altLang="en-US" sz="1400" dirty="0" smtClean="0">
                <a:latin typeface="+mj-ea"/>
                <a:ea typeface="+mj-ea"/>
              </a:rPr>
              <a:t>개 이상 사업장에서 건설기계조종사로 노무제공계약체결하고 </a:t>
            </a:r>
            <a:r>
              <a:rPr lang="ko-KR" altLang="en-US" sz="1400" dirty="0" err="1" smtClean="0">
                <a:latin typeface="+mj-ea"/>
                <a:ea typeface="+mj-ea"/>
              </a:rPr>
              <a:t>노무제공하는</a:t>
            </a:r>
            <a:r>
              <a:rPr lang="ko-KR" altLang="en-US" sz="1400" dirty="0" smtClean="0">
                <a:latin typeface="+mj-ea"/>
                <a:ea typeface="+mj-ea"/>
              </a:rPr>
              <a:t> 경우 이중 취득 허용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37727E7-0ADD-433F-B06E-661D916C74AD}"/>
              </a:ext>
            </a:extLst>
          </p:cNvPr>
          <p:cNvSpPr/>
          <p:nvPr/>
        </p:nvSpPr>
        <p:spPr>
          <a:xfrm>
            <a:off x="4897937" y="2087731"/>
            <a:ext cx="36261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신고원칙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dist"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ko-KR" altLang="en-US" sz="1400" dirty="0" smtClean="0">
                <a:latin typeface="+mj-ea"/>
                <a:ea typeface="+mj-ea"/>
              </a:rPr>
              <a:t>고용보험법 제</a:t>
            </a:r>
            <a:r>
              <a:rPr lang="en-US" altLang="ko-KR" sz="1400" dirty="0" smtClean="0">
                <a:latin typeface="+mj-ea"/>
                <a:ea typeface="+mj-ea"/>
              </a:rPr>
              <a:t>15</a:t>
            </a:r>
            <a:r>
              <a:rPr lang="ko-KR" altLang="en-US" sz="1400" dirty="0" smtClean="0">
                <a:latin typeface="+mj-ea"/>
                <a:ea typeface="+mj-ea"/>
              </a:rPr>
              <a:t>조에 따라 건설기계조종사와 노무제공계약을 체결한 경우 또는 노무제공계약이 종결된 경우 해당 사업주는 그 사유가 발생한 날의 다음 달 </a:t>
            </a:r>
            <a:r>
              <a:rPr lang="en-US" altLang="ko-KR" sz="1400" dirty="0" smtClean="0">
                <a:latin typeface="+mj-ea"/>
                <a:ea typeface="+mj-ea"/>
              </a:rPr>
              <a:t>15</a:t>
            </a:r>
            <a:r>
              <a:rPr lang="ko-KR" altLang="en-US" sz="1400" dirty="0" smtClean="0">
                <a:latin typeface="+mj-ea"/>
                <a:ea typeface="+mj-ea"/>
              </a:rPr>
              <a:t>일까지 고용보험 </a:t>
            </a:r>
            <a:r>
              <a:rPr lang="ko-KR" altLang="en-US" sz="1400" dirty="0" err="1" smtClean="0">
                <a:latin typeface="+mj-ea"/>
                <a:ea typeface="+mj-ea"/>
              </a:rPr>
              <a:t>피보험자격</a:t>
            </a:r>
            <a:r>
              <a:rPr lang="ko-KR" altLang="en-US" sz="1400" dirty="0" smtClean="0">
                <a:latin typeface="+mj-ea"/>
                <a:ea typeface="+mj-ea"/>
              </a:rPr>
              <a:t> 취득 또는 상실 신고</a:t>
            </a:r>
            <a:endParaRPr lang="en-US" altLang="ko-KR" sz="14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566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8100">
          <a:solidFill>
            <a:srgbClr val="FCB811"/>
          </a:solidFill>
        </a:ln>
      </a:spPr>
      <a:bodyPr rtlCol="0" anchor="ctr"/>
      <a:lstStyle>
        <a:defPPr>
          <a:defRPr b="1" dirty="0" smtClean="0">
            <a:solidFill>
              <a:schemeClr val="tx1"/>
            </a:solidFill>
            <a:latin typeface="+mn-ea"/>
            <a:cs typeface="함초롬돋움" panose="020B0504000101010101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spc="-100" smtClean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tx1">
                <a:lumMod val="75000"/>
                <a:lumOff val="25000"/>
              </a:schemeClr>
            </a:solidFill>
            <a:latin typeface="KoPub돋움체 Medium" panose="02020603020101020101" pitchFamily="18" charset="-127"/>
            <a:ea typeface="KoPub돋움체 Medium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16955</TotalTime>
  <Words>1323</Words>
  <Application>Microsoft Office PowerPoint</Application>
  <PresentationFormat>화면 슬라이드 쇼(4:3)</PresentationFormat>
  <Paragraphs>220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9" baseType="lpstr">
      <vt:lpstr>KoPub돋움체 Medium</vt:lpstr>
      <vt:lpstr>Times New Roman</vt:lpstr>
      <vt:lpstr>Arial</vt:lpstr>
      <vt:lpstr>HY울릉도M</vt:lpstr>
      <vt:lpstr>맑은 고딕</vt:lpstr>
      <vt:lpstr>함초롬돋움</vt:lpstr>
      <vt:lpstr>Calibri</vt:lpstr>
      <vt:lpstr>KoPub돋움체 Bold</vt:lpstr>
      <vt:lpstr>나눔고딕</vt:lpstr>
      <vt:lpstr>중간안상수체</vt:lpstr>
      <vt:lpstr>굴림</vt:lpstr>
      <vt:lpstr>Wingdings</vt:lpstr>
      <vt:lpstr>HY중고딕</vt:lpstr>
      <vt:lpstr>나눔고딕 ExtraBold</vt:lpstr>
      <vt:lpstr>HY동녘M</vt:lpstr>
      <vt:lpstr>Calibri Light</vt:lpstr>
      <vt:lpstr>HY헤드라인M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company ptwiz</dc:creator>
  <cp:lastModifiedBy>KOSHA_User</cp:lastModifiedBy>
  <cp:revision>2052</cp:revision>
  <cp:lastPrinted>2021-03-26T02:06:46Z</cp:lastPrinted>
  <dcterms:created xsi:type="dcterms:W3CDTF">2015-05-12T01:31:20Z</dcterms:created>
  <dcterms:modified xsi:type="dcterms:W3CDTF">2022-02-10T00:37:31Z</dcterms:modified>
</cp:coreProperties>
</file>